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9" r:id="rId2"/>
    <p:sldId id="260" r:id="rId3"/>
    <p:sldId id="261" r:id="rId4"/>
    <p:sldId id="262" r:id="rId5"/>
    <p:sldId id="263" r:id="rId6"/>
    <p:sldId id="264" r:id="rId7"/>
    <p:sldId id="265" r:id="rId8"/>
    <p:sldId id="257" r:id="rId9"/>
    <p:sldId id="258"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61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F86E93-51E3-415F-8C88-A42CE84B8F7B}" type="datetimeFigureOut">
              <a:rPr lang="en-US" smtClean="0"/>
              <a:pPr/>
              <a:t>3/21/2010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56F552-A2CA-4315-B692-86A3BB782DF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A6CA84F-562C-4209-A79D-C7E943D70D92}"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A6CA84F-562C-4209-A79D-C7E943D70D92}"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A6CA84F-562C-4209-A79D-C7E943D70D92}"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A6CA84F-562C-4209-A79D-C7E943D70D92}" type="slidenum">
              <a:rPr lang="en-US" smtClean="0"/>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A6CA84F-562C-4209-A79D-C7E943D70D92}"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A6CA84F-562C-4209-A79D-C7E943D70D92}"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A6CA84F-562C-4209-A79D-C7E943D70D92}"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A6CA84F-562C-4209-A79D-C7E943D70D92}"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A6CA84F-562C-4209-A79D-C7E943D70D92}"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A6CA84F-562C-4209-A79D-C7E943D70D92}"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A6CA84F-562C-4209-A79D-C7E943D70D92}"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A6CA84F-562C-4209-A79D-C7E943D70D92}"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DB800742-5A48-4E18-BC72-DA1745F8DEB8}" type="datetimeFigureOut">
              <a:rPr lang="en-US" smtClean="0"/>
              <a:pPr/>
              <a:t>3/21/2010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5CFDE-E929-411A-B14C-A56741F2BBA7}"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B800742-5A48-4E18-BC72-DA1745F8DEB8}" type="datetimeFigureOut">
              <a:rPr lang="en-US" smtClean="0"/>
              <a:pPr/>
              <a:t>3/21/2010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5CFDE-E929-411A-B14C-A56741F2BBA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B800742-5A48-4E18-BC72-DA1745F8DEB8}" type="datetimeFigureOut">
              <a:rPr lang="en-US" smtClean="0"/>
              <a:pPr/>
              <a:t>3/21/2010</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AB45CFDE-E929-411A-B14C-A56741F2BBA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B800742-5A48-4E18-BC72-DA1745F8DEB8}" type="datetimeFigureOut">
              <a:rPr lang="en-US" smtClean="0"/>
              <a:pPr/>
              <a:t>3/21/2010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5CFDE-E929-411A-B14C-A56741F2BBA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B800742-5A48-4E18-BC72-DA1745F8DEB8}" type="datetimeFigureOut">
              <a:rPr lang="en-US" smtClean="0"/>
              <a:pPr/>
              <a:t>3/21/2010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5CFDE-E929-411A-B14C-A56741F2BBA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B800742-5A48-4E18-BC72-DA1745F8DEB8}" type="datetimeFigureOut">
              <a:rPr lang="en-US" smtClean="0"/>
              <a:pPr/>
              <a:t>3/21/2010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5CFDE-E929-411A-B14C-A56741F2BBA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B800742-5A48-4E18-BC72-DA1745F8DEB8}" type="datetimeFigureOut">
              <a:rPr lang="en-US" smtClean="0"/>
              <a:pPr/>
              <a:t>3/21/2010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45CFDE-E929-411A-B14C-A56741F2BBA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B800742-5A48-4E18-BC72-DA1745F8DEB8}" type="datetimeFigureOut">
              <a:rPr lang="en-US" smtClean="0"/>
              <a:pPr/>
              <a:t>3/21/2010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45CFDE-E929-411A-B14C-A56741F2BBA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800742-5A48-4E18-BC72-DA1745F8DEB8}" type="datetimeFigureOut">
              <a:rPr lang="en-US" smtClean="0"/>
              <a:pPr/>
              <a:t>3/21/2010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45CFDE-E929-411A-B14C-A56741F2BBA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B800742-5A48-4E18-BC72-DA1745F8DEB8}" type="datetimeFigureOut">
              <a:rPr lang="en-US" smtClean="0"/>
              <a:pPr/>
              <a:t>3/21/2010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5CFDE-E929-411A-B14C-A56741F2BBA7}"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DB800742-5A48-4E18-BC72-DA1745F8DEB8}" type="datetimeFigureOut">
              <a:rPr lang="en-US" smtClean="0"/>
              <a:pPr/>
              <a:t>3/21/2010</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AB45CFDE-E929-411A-B14C-A56741F2BBA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DB800742-5A48-4E18-BC72-DA1745F8DEB8}" type="datetimeFigureOut">
              <a:rPr lang="en-US" smtClean="0"/>
              <a:pPr/>
              <a:t>3/21/2010</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AB45CFDE-E929-411A-B14C-A56741F2BBA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73024"/>
            <a:ext cx="8013192" cy="1636776"/>
          </a:xfrm>
        </p:spPr>
        <p:txBody>
          <a:bodyPr>
            <a:normAutofit fontScale="90000"/>
          </a:bodyPr>
          <a:lstStyle/>
          <a:p>
            <a:pPr algn="ctr"/>
            <a:r>
              <a:rPr lang="en-US" smtClean="0"/>
              <a:t>Compliance of Aspiration Tubing </a:t>
            </a:r>
            <a:r>
              <a:rPr lang="en-US" smtClean="0"/>
              <a:t>and </a:t>
            </a:r>
            <a:r>
              <a:rPr lang="en-US" smtClean="0"/>
              <a:t>Cassettes of </a:t>
            </a:r>
            <a:r>
              <a:rPr lang="en-US" dirty="0" smtClean="0"/>
              <a:t>6 Phacoemulsification Machines</a:t>
            </a:r>
            <a:endParaRPr lang="en-US" dirty="0"/>
          </a:p>
        </p:txBody>
      </p:sp>
      <p:sp>
        <p:nvSpPr>
          <p:cNvPr id="4" name="Rectangle 3"/>
          <p:cNvSpPr/>
          <p:nvPr/>
        </p:nvSpPr>
        <p:spPr>
          <a:xfrm>
            <a:off x="685800" y="2971800"/>
            <a:ext cx="7543800" cy="1415772"/>
          </a:xfrm>
          <a:prstGeom prst="rect">
            <a:avLst/>
          </a:prstGeom>
        </p:spPr>
        <p:txBody>
          <a:bodyPr wrap="square">
            <a:spAutoFit/>
          </a:bodyPr>
          <a:lstStyle/>
          <a:p>
            <a:pPr algn="ctr"/>
            <a:r>
              <a:rPr lang="en-US" sz="3200" dirty="0" err="1" smtClean="0">
                <a:solidFill>
                  <a:schemeClr val="bg1"/>
                </a:solidFill>
                <a:latin typeface="Arial" pitchFamily="34" charset="0"/>
                <a:cs typeface="Arial" pitchFamily="34" charset="0"/>
              </a:rPr>
              <a:t>Mitra</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Nejad</a:t>
            </a:r>
            <a:r>
              <a:rPr lang="en-US" sz="3200" dirty="0" smtClean="0">
                <a:solidFill>
                  <a:schemeClr val="bg1"/>
                </a:solidFill>
                <a:latin typeface="Arial" pitchFamily="34" charset="0"/>
                <a:cs typeface="Arial" pitchFamily="34" charset="0"/>
              </a:rPr>
              <a:t>, BS,</a:t>
            </a:r>
            <a:r>
              <a:rPr lang="en-US" sz="3200" baseline="30000" dirty="0" smtClean="0">
                <a:solidFill>
                  <a:schemeClr val="bg1"/>
                </a:solidFill>
                <a:latin typeface="Arial" pitchFamily="34" charset="0"/>
                <a:cs typeface="Arial" pitchFamily="34" charset="0"/>
              </a:rPr>
              <a:t>1</a:t>
            </a:r>
            <a:r>
              <a:rPr lang="en-US" sz="3200" dirty="0" smtClean="0">
                <a:solidFill>
                  <a:schemeClr val="bg1"/>
                </a:solidFill>
                <a:latin typeface="Arial" pitchFamily="34" charset="0"/>
                <a:cs typeface="Arial" pitchFamily="34" charset="0"/>
              </a:rPr>
              <a:t> and Kevin Miller, MD</a:t>
            </a:r>
            <a:r>
              <a:rPr lang="en-US" sz="3200" baseline="30000" dirty="0" smtClean="0">
                <a:solidFill>
                  <a:schemeClr val="bg1"/>
                </a:solidFill>
                <a:latin typeface="Arial" pitchFamily="34" charset="0"/>
                <a:cs typeface="Arial" pitchFamily="34" charset="0"/>
              </a:rPr>
              <a:t>1,2</a:t>
            </a:r>
          </a:p>
          <a:p>
            <a:pPr algn="ctr"/>
            <a:r>
              <a:rPr lang="en-US" baseline="30000" dirty="0" smtClean="0">
                <a:solidFill>
                  <a:schemeClr val="bg1"/>
                </a:solidFill>
                <a:latin typeface="Arial" pitchFamily="34" charset="0"/>
                <a:cs typeface="Arial" pitchFamily="34" charset="0"/>
              </a:rPr>
              <a:t>1</a:t>
            </a:r>
            <a:r>
              <a:rPr lang="en-US" dirty="0" smtClean="0">
                <a:solidFill>
                  <a:schemeClr val="bg1"/>
                </a:solidFill>
                <a:latin typeface="Arial" pitchFamily="34" charset="0"/>
                <a:cs typeface="Arial" pitchFamily="34" charset="0"/>
              </a:rPr>
              <a:t> David Geffen School of Medicine at UCLA, Los Angeles, CA </a:t>
            </a:r>
            <a:br>
              <a:rPr lang="en-US" dirty="0" smtClean="0">
                <a:solidFill>
                  <a:schemeClr val="bg1"/>
                </a:solidFill>
                <a:latin typeface="Arial" pitchFamily="34" charset="0"/>
                <a:cs typeface="Arial" pitchFamily="34" charset="0"/>
              </a:rPr>
            </a:br>
            <a:r>
              <a:rPr lang="en-US" baseline="30000" dirty="0" smtClean="0">
                <a:solidFill>
                  <a:schemeClr val="bg1"/>
                </a:solidFill>
                <a:latin typeface="Arial" pitchFamily="34" charset="0"/>
                <a:cs typeface="Arial" pitchFamily="34" charset="0"/>
              </a:rPr>
              <a:t>2</a:t>
            </a:r>
            <a:r>
              <a:rPr lang="en-US" dirty="0" smtClean="0">
                <a:solidFill>
                  <a:schemeClr val="bg1"/>
                </a:solidFill>
                <a:latin typeface="Arial" pitchFamily="34" charset="0"/>
                <a:cs typeface="Arial" pitchFamily="34" charset="0"/>
              </a:rPr>
              <a:t>Jules Stein Eye Institute and Department of Ophthalmology, David Geffen School of </a:t>
            </a:r>
            <a:r>
              <a:rPr lang="es-ES" dirty="0" smtClean="0">
                <a:solidFill>
                  <a:schemeClr val="bg1"/>
                </a:solidFill>
                <a:latin typeface="Arial" pitchFamily="34" charset="0"/>
                <a:cs typeface="Arial" pitchFamily="34" charset="0"/>
              </a:rPr>
              <a:t>Medicine at UCLA, Los </a:t>
            </a:r>
            <a:r>
              <a:rPr lang="es-ES" dirty="0" err="1" smtClean="0">
                <a:solidFill>
                  <a:schemeClr val="bg1"/>
                </a:solidFill>
                <a:latin typeface="Arial" pitchFamily="34" charset="0"/>
                <a:cs typeface="Arial" pitchFamily="34" charset="0"/>
              </a:rPr>
              <a:t>Angeles</a:t>
            </a:r>
            <a:r>
              <a:rPr lang="es-ES" dirty="0" smtClean="0">
                <a:solidFill>
                  <a:schemeClr val="bg1"/>
                </a:solidFill>
                <a:latin typeface="Arial" pitchFamily="34" charset="0"/>
                <a:cs typeface="Arial" pitchFamily="34" charset="0"/>
              </a:rPr>
              <a:t>, CA</a:t>
            </a:r>
            <a:endParaRPr lang="en-US" sz="1200" dirty="0">
              <a:latin typeface="Arial" pitchFamily="34" charset="0"/>
              <a:cs typeface="Arial" pitchFamily="34" charset="0"/>
            </a:endParaRPr>
          </a:p>
        </p:txBody>
      </p:sp>
      <p:sp>
        <p:nvSpPr>
          <p:cNvPr id="5" name="TextBox 4"/>
          <p:cNvSpPr txBox="1"/>
          <p:nvPr/>
        </p:nvSpPr>
        <p:spPr>
          <a:xfrm>
            <a:off x="533400" y="4724400"/>
            <a:ext cx="8153400" cy="1077218"/>
          </a:xfrm>
          <a:prstGeom prst="rect">
            <a:avLst/>
          </a:prstGeom>
          <a:noFill/>
        </p:spPr>
        <p:txBody>
          <a:bodyPr wrap="square" rtlCol="0">
            <a:spAutoFit/>
          </a:bodyPr>
          <a:lstStyle/>
          <a:p>
            <a:pPr algn="ctr"/>
            <a:r>
              <a:rPr lang="en-US" sz="3200" dirty="0" smtClean="0">
                <a:solidFill>
                  <a:schemeClr val="bg1"/>
                </a:solidFill>
                <a:latin typeface="Arial" pitchFamily="34" charset="0"/>
                <a:cs typeface="Arial" pitchFamily="34" charset="0"/>
              </a:rPr>
              <a:t>The authors have no financial interest in the subject matter of this poster</a:t>
            </a:r>
            <a:endParaRPr lang="en-US" sz="3200" dirty="0">
              <a:solidFill>
                <a:schemeClr val="bg1"/>
              </a:solidFill>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1143000"/>
          </a:xfrm>
        </p:spPr>
        <p:txBody>
          <a:bodyPr/>
          <a:lstStyle/>
          <a:p>
            <a:r>
              <a:rPr lang="en-US" dirty="0" smtClean="0"/>
              <a:t>Results</a:t>
            </a:r>
            <a:endParaRPr lang="en-US" dirty="0"/>
          </a:p>
        </p:txBody>
      </p:sp>
      <p:sp>
        <p:nvSpPr>
          <p:cNvPr id="3" name="Content Placeholder 2"/>
          <p:cNvSpPr>
            <a:spLocks noGrp="1"/>
          </p:cNvSpPr>
          <p:nvPr>
            <p:ph idx="1"/>
          </p:nvPr>
        </p:nvSpPr>
        <p:spPr>
          <a:xfrm>
            <a:off x="457200" y="5410200"/>
            <a:ext cx="8229600" cy="2133600"/>
          </a:xfrm>
        </p:spPr>
        <p:txBody>
          <a:bodyPr>
            <a:normAutofit/>
          </a:bodyPr>
          <a:lstStyle/>
          <a:p>
            <a:r>
              <a:rPr lang="en-US" sz="1900" dirty="0" smtClean="0">
                <a:latin typeface="Arial" pitchFamily="34" charset="0"/>
                <a:cs typeface="Arial" pitchFamily="34" charset="0"/>
              </a:rPr>
              <a:t>All six systems demonstrated a hysteresis when compliance curves obtained by aspirating fluid and compliance curves obtained by injecting fluid were compared. The curves for the newer models are shown above. </a:t>
            </a:r>
            <a:endParaRPr lang="en-US" sz="1900" dirty="0">
              <a:latin typeface="Arial" pitchFamily="34" charset="0"/>
              <a:cs typeface="Arial" pitchFamily="34" charset="0"/>
            </a:endParaRPr>
          </a:p>
        </p:txBody>
      </p:sp>
      <p:pic>
        <p:nvPicPr>
          <p:cNvPr id="4" name="Picture 2"/>
          <p:cNvPicPr>
            <a:picLocks noChangeAspect="1" noChangeArrowheads="1"/>
          </p:cNvPicPr>
          <p:nvPr/>
        </p:nvPicPr>
        <p:blipFill>
          <a:blip r:embed="rId3" cstate="print"/>
          <a:srcRect/>
          <a:stretch>
            <a:fillRect/>
          </a:stretch>
        </p:blipFill>
        <p:spPr bwMode="auto">
          <a:xfrm>
            <a:off x="0" y="2362200"/>
            <a:ext cx="9144000" cy="2514600"/>
          </a:xfrm>
          <a:prstGeom prst="rect">
            <a:avLst/>
          </a:prstGeom>
          <a:noFill/>
          <a:ln w="9525">
            <a:noFill/>
            <a:miter lim="800000"/>
            <a:headEnd/>
            <a:tailEnd/>
          </a:ln>
        </p:spPr>
      </p:pic>
      <p:sp>
        <p:nvSpPr>
          <p:cNvPr id="5" name="Rectangle 4"/>
          <p:cNvSpPr/>
          <p:nvPr/>
        </p:nvSpPr>
        <p:spPr>
          <a:xfrm>
            <a:off x="0" y="2362200"/>
            <a:ext cx="9144000" cy="2514600"/>
          </a:xfrm>
          <a:prstGeom prst="rect">
            <a:avLst/>
          </a:prstGeom>
          <a:noFill/>
          <a:ln w="603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1143000"/>
          </a:xfrm>
        </p:spPr>
        <p:txBody>
          <a:bodyPr/>
          <a:lstStyle/>
          <a:p>
            <a:r>
              <a:rPr lang="en-US" dirty="0" smtClean="0"/>
              <a:t>Results</a:t>
            </a:r>
            <a:endParaRPr lang="en-US" dirty="0"/>
          </a:p>
        </p:txBody>
      </p:sp>
      <p:sp>
        <p:nvSpPr>
          <p:cNvPr id="3" name="Content Placeholder 2"/>
          <p:cNvSpPr>
            <a:spLocks noGrp="1"/>
          </p:cNvSpPr>
          <p:nvPr>
            <p:ph idx="1"/>
          </p:nvPr>
        </p:nvSpPr>
        <p:spPr>
          <a:xfrm>
            <a:off x="0" y="3733800"/>
            <a:ext cx="8686800" cy="2971800"/>
          </a:xfrm>
        </p:spPr>
        <p:txBody>
          <a:bodyPr>
            <a:normAutofit lnSpcReduction="10000"/>
          </a:bodyPr>
          <a:lstStyle/>
          <a:p>
            <a:r>
              <a:rPr lang="en-US" sz="1900" dirty="0" smtClean="0">
                <a:latin typeface="Arial" pitchFamily="34" charset="0"/>
                <a:cs typeface="Arial" pitchFamily="34" charset="0"/>
              </a:rPr>
              <a:t>The Alcon Infiniti standard and Infiniti Intrepid packs had three to four times the fluid capacity of the other systems when comparing the capacitance from the tip of the aspiration line to the bag because of an extra fluid chamber held in the cassette. Since this chamber is filled after fluid has passed the pump, this volume should not contribute to the compliance of the tubing. </a:t>
            </a:r>
          </a:p>
          <a:p>
            <a:r>
              <a:rPr lang="en-US" sz="1900" dirty="0" smtClean="0">
                <a:latin typeface="Arial" pitchFamily="34" charset="0"/>
                <a:cs typeface="Arial" pitchFamily="34" charset="0"/>
              </a:rPr>
              <a:t>Comparing the capacitance of the tubing half way through the pump reveals that the Infiniti Intrepid and Infiniti standard packs have a capacitance of 9.1 and 9.5 ml, respectively, compared to 5.3 </a:t>
            </a:r>
            <a:r>
              <a:rPr lang="en-US" sz="1900" dirty="0" err="1" smtClean="0">
                <a:latin typeface="Arial" pitchFamily="34" charset="0"/>
                <a:cs typeface="Arial" pitchFamily="34" charset="0"/>
              </a:rPr>
              <a:t>mL</a:t>
            </a:r>
            <a:r>
              <a:rPr lang="en-US" sz="1900" dirty="0" smtClean="0">
                <a:latin typeface="Arial" pitchFamily="34" charset="0"/>
                <a:cs typeface="Arial" pitchFamily="34" charset="0"/>
              </a:rPr>
              <a:t> for the Signature and 7.5 </a:t>
            </a:r>
            <a:r>
              <a:rPr lang="en-US" sz="1900" dirty="0" err="1" smtClean="0">
                <a:latin typeface="Arial" pitchFamily="34" charset="0"/>
                <a:cs typeface="Arial" pitchFamily="34" charset="0"/>
              </a:rPr>
              <a:t>mL</a:t>
            </a:r>
            <a:r>
              <a:rPr lang="en-US" sz="1900" dirty="0" smtClean="0">
                <a:latin typeface="Arial" pitchFamily="34" charset="0"/>
                <a:cs typeface="Arial" pitchFamily="34" charset="0"/>
              </a:rPr>
              <a:t> for the </a:t>
            </a:r>
            <a:r>
              <a:rPr lang="en-US" sz="1900" dirty="0" err="1" smtClean="0">
                <a:latin typeface="Arial" pitchFamily="34" charset="0"/>
                <a:cs typeface="Arial" pitchFamily="34" charset="0"/>
              </a:rPr>
              <a:t>Stellaris</a:t>
            </a:r>
            <a:r>
              <a:rPr lang="en-US" sz="1900" dirty="0" smtClean="0">
                <a:latin typeface="Arial" pitchFamily="34" charset="0"/>
                <a:cs typeface="Arial" pitchFamily="34" charset="0"/>
              </a:rPr>
              <a:t> .</a:t>
            </a:r>
            <a:endParaRPr lang="en-US" sz="1900" dirty="0">
              <a:latin typeface="Arial" pitchFamily="34" charset="0"/>
              <a:cs typeface="Arial" pitchFamily="34" charset="0"/>
            </a:endParaRPr>
          </a:p>
        </p:txBody>
      </p:sp>
      <p:sp>
        <p:nvSpPr>
          <p:cNvPr id="7" name="Rectangle 6"/>
          <p:cNvSpPr/>
          <p:nvPr/>
        </p:nvSpPr>
        <p:spPr>
          <a:xfrm>
            <a:off x="76200" y="1676400"/>
            <a:ext cx="8915400" cy="1905000"/>
          </a:xfrm>
          <a:prstGeom prst="rect">
            <a:avLst/>
          </a:prstGeom>
          <a:noFill/>
          <a:ln w="1174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p:cNvPicPr>
            <a:picLocks noChangeAspect="1" noChangeArrowheads="1"/>
          </p:cNvPicPr>
          <p:nvPr/>
        </p:nvPicPr>
        <p:blipFill>
          <a:blip r:embed="rId3" cstate="print"/>
          <a:srcRect/>
          <a:stretch>
            <a:fillRect/>
          </a:stretch>
        </p:blipFill>
        <p:spPr bwMode="auto">
          <a:xfrm>
            <a:off x="76200" y="1676400"/>
            <a:ext cx="8898238" cy="19050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1143000"/>
          </a:xfrm>
        </p:spPr>
        <p:txBody>
          <a:bodyPr/>
          <a:lstStyle/>
          <a:p>
            <a:r>
              <a:rPr lang="en-US" dirty="0" smtClean="0"/>
              <a:t>Conclusions</a:t>
            </a:r>
            <a:endParaRPr lang="en-US" dirty="0"/>
          </a:p>
        </p:txBody>
      </p:sp>
      <p:sp>
        <p:nvSpPr>
          <p:cNvPr id="3" name="Content Placeholder 2"/>
          <p:cNvSpPr>
            <a:spLocks noGrp="1"/>
          </p:cNvSpPr>
          <p:nvPr>
            <p:ph idx="1"/>
          </p:nvPr>
        </p:nvSpPr>
        <p:spPr>
          <a:xfrm>
            <a:off x="228600" y="1981200"/>
            <a:ext cx="8382000" cy="4343400"/>
          </a:xfrm>
        </p:spPr>
        <p:txBody>
          <a:bodyPr>
            <a:normAutofit/>
          </a:bodyPr>
          <a:lstStyle/>
          <a:p>
            <a:r>
              <a:rPr lang="en-US" sz="2100" dirty="0" smtClean="0">
                <a:latin typeface="Arial" pitchFamily="34" charset="0"/>
                <a:cs typeface="Arial" pitchFamily="34" charset="0"/>
              </a:rPr>
              <a:t>The phacoemulsification system that has the lowest occlusion break surge allows for the most effective and safest procedure. </a:t>
            </a:r>
          </a:p>
          <a:p>
            <a:r>
              <a:rPr lang="en-US" sz="2100" dirty="0" smtClean="0">
                <a:latin typeface="Arial" pitchFamily="34" charset="0"/>
                <a:cs typeface="Arial" pitchFamily="34" charset="0"/>
              </a:rPr>
              <a:t> Since occlusion break surge is largely determined by the tubing’s compliance, the same can be said for the system which is the least compliant.</a:t>
            </a:r>
          </a:p>
          <a:p>
            <a:r>
              <a:rPr lang="en-US" sz="2100" dirty="0" smtClean="0">
                <a:latin typeface="Arial" pitchFamily="34" charset="0"/>
                <a:cs typeface="Arial" pitchFamily="34" charset="0"/>
              </a:rPr>
              <a:t>Our results illustrate improvements in the fluidics of the newer phacoemulsification systems by all three major manufacturers.</a:t>
            </a:r>
          </a:p>
          <a:p>
            <a:endParaRPr lang="en-US" sz="2100" dirty="0" smtClean="0">
              <a:latin typeface="Arial" pitchFamily="34" charset="0"/>
              <a:cs typeface="Arial" pitchFamily="34" charset="0"/>
            </a:endParaRPr>
          </a:p>
          <a:p>
            <a:r>
              <a:rPr lang="en-US" sz="2100" dirty="0" smtClean="0">
                <a:latin typeface="Arial" pitchFamily="34" charset="0"/>
                <a:cs typeface="Arial" pitchFamily="34" charset="0"/>
              </a:rPr>
              <a:t> Our study demonstrates that the Infiniti Intrepid tubing is the least compliant and therefore should provide the best clinical performance.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1143000"/>
          </a:xfrm>
        </p:spPr>
        <p:txBody>
          <a:bodyPr/>
          <a:lstStyle/>
          <a:p>
            <a:r>
              <a:rPr lang="en-US" dirty="0" smtClean="0"/>
              <a:t>Abstract:</a:t>
            </a:r>
            <a:endParaRPr lang="en-US" dirty="0"/>
          </a:p>
        </p:txBody>
      </p:sp>
      <p:sp>
        <p:nvSpPr>
          <p:cNvPr id="3" name="Content Placeholder 2"/>
          <p:cNvSpPr>
            <a:spLocks noGrp="1"/>
          </p:cNvSpPr>
          <p:nvPr>
            <p:ph idx="1"/>
          </p:nvPr>
        </p:nvSpPr>
        <p:spPr>
          <a:xfrm>
            <a:off x="304800" y="1600200"/>
            <a:ext cx="8382000" cy="4953000"/>
          </a:xfrm>
        </p:spPr>
        <p:txBody>
          <a:bodyPr>
            <a:normAutofit fontScale="32500" lnSpcReduction="20000"/>
          </a:bodyPr>
          <a:lstStyle/>
          <a:p>
            <a:pPr>
              <a:buNone/>
            </a:pPr>
            <a:r>
              <a:rPr lang="en-US" sz="5800" b="1" dirty="0" smtClean="0">
                <a:solidFill>
                  <a:schemeClr val="tx2"/>
                </a:solidFill>
                <a:latin typeface="Arial" pitchFamily="34" charset="0"/>
                <a:cs typeface="Arial" pitchFamily="34" charset="0"/>
              </a:rPr>
              <a:t>Purpose: </a:t>
            </a:r>
            <a:r>
              <a:rPr lang="en-US" sz="5800" dirty="0" smtClean="0">
                <a:latin typeface="Arial" pitchFamily="34" charset="0"/>
                <a:cs typeface="Arial" pitchFamily="34" charset="0"/>
              </a:rPr>
              <a:t>To compare the compliance of the aspiration tubing in six different phacoemulsification machines.</a:t>
            </a:r>
          </a:p>
          <a:p>
            <a:pPr>
              <a:buNone/>
            </a:pPr>
            <a:r>
              <a:rPr lang="en-US" sz="5800" b="1" dirty="0" smtClean="0">
                <a:solidFill>
                  <a:schemeClr val="tx2"/>
                </a:solidFill>
                <a:latin typeface="Arial" pitchFamily="34" charset="0"/>
                <a:cs typeface="Arial" pitchFamily="34" charset="0"/>
              </a:rPr>
              <a:t>Methods: </a:t>
            </a:r>
            <a:r>
              <a:rPr lang="en-US" sz="5800" dirty="0" smtClean="0">
                <a:latin typeface="Arial" pitchFamily="34" charset="0"/>
                <a:cs typeface="Arial" pitchFamily="34" charset="0"/>
              </a:rPr>
              <a:t>The capacitance and tubing compliance of the INFINITI Vision System (Alcon Laboratories, Fort Worth, Texas), with Intrepid and Standard cassettes, the </a:t>
            </a:r>
            <a:r>
              <a:rPr lang="en-US" sz="5800" dirty="0" err="1" smtClean="0">
                <a:latin typeface="Arial" pitchFamily="34" charset="0"/>
                <a:cs typeface="Arial" pitchFamily="34" charset="0"/>
              </a:rPr>
              <a:t>WhiteStar</a:t>
            </a:r>
            <a:r>
              <a:rPr lang="en-US" sz="5800" dirty="0" smtClean="0">
                <a:latin typeface="Arial" pitchFamily="34" charset="0"/>
                <a:cs typeface="Arial" pitchFamily="34" charset="0"/>
              </a:rPr>
              <a:t> Signature phacoemulsification system (Abbott Medical Optics, Santa Ana, California) and the </a:t>
            </a:r>
            <a:r>
              <a:rPr lang="en-US" sz="5800" dirty="0" err="1" smtClean="0">
                <a:latin typeface="Arial" pitchFamily="34" charset="0"/>
                <a:cs typeface="Arial" pitchFamily="34" charset="0"/>
              </a:rPr>
              <a:t>Stellaris</a:t>
            </a:r>
            <a:r>
              <a:rPr lang="en-US" sz="5800" dirty="0" smtClean="0">
                <a:latin typeface="Arial" pitchFamily="34" charset="0"/>
                <a:cs typeface="Arial" pitchFamily="34" charset="0"/>
              </a:rPr>
              <a:t> Vision Enhancement System (Bausch &amp; Lomb, Rochester, New York), were measured.  Also tested were older models from same three manufacturers. After each system was primed using Balanced Salt Solution (BSS), the aspiration line was connected to an electronic pressure transducer and digital oscilloscope. Small volumes of fluid were injected and aspirated from the aspiration line to generate pressure-volume curves for each consumable pack. </a:t>
            </a:r>
          </a:p>
          <a:p>
            <a:pPr>
              <a:buNone/>
            </a:pPr>
            <a:r>
              <a:rPr lang="en-US" sz="5800" b="1" dirty="0" smtClean="0">
                <a:solidFill>
                  <a:schemeClr val="tx2"/>
                </a:solidFill>
                <a:latin typeface="Arial" pitchFamily="34" charset="0"/>
                <a:cs typeface="Arial" pitchFamily="34" charset="0"/>
              </a:rPr>
              <a:t>Results: </a:t>
            </a:r>
            <a:r>
              <a:rPr lang="en-US" sz="5800" dirty="0" smtClean="0">
                <a:latin typeface="Arial" pitchFamily="34" charset="0"/>
                <a:cs typeface="Arial" pitchFamily="34" charset="0"/>
              </a:rPr>
              <a:t>Under controlled laboratory settings, the INFINITI system with Intrepid tubing demonstrated the lowest compliance while the Legacy proved to be the most compliant. The AMO and Bausch and Lomb systems exhibited very similar pressure-volume curves. </a:t>
            </a:r>
          </a:p>
          <a:p>
            <a:pPr>
              <a:buNone/>
            </a:pPr>
            <a:r>
              <a:rPr lang="en-US" sz="5800" b="1" dirty="0" smtClean="0">
                <a:solidFill>
                  <a:schemeClr val="tx2"/>
                </a:solidFill>
                <a:latin typeface="Arial" pitchFamily="34" charset="0"/>
                <a:cs typeface="Arial" pitchFamily="34" charset="0"/>
              </a:rPr>
              <a:t>Conclusions: </a:t>
            </a:r>
            <a:r>
              <a:rPr lang="en-US" sz="5800" dirty="0" smtClean="0">
                <a:latin typeface="Arial" pitchFamily="34" charset="0"/>
                <a:cs typeface="Arial" pitchFamily="34" charset="0"/>
              </a:rPr>
              <a:t>The lower compliance of the INFINITI Intrepid system should lessen the hazards associated with occlusion break surge, thus enhancing clinical performance and safety.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1143000"/>
          </a:xfrm>
        </p:spPr>
        <p:txBody>
          <a:bodyPr/>
          <a:lstStyle/>
          <a:p>
            <a:r>
              <a:rPr lang="en-US" dirty="0" smtClean="0"/>
              <a:t>Background</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latin typeface="Arial" pitchFamily="34" charset="0"/>
                <a:cs typeface="Arial" pitchFamily="34" charset="0"/>
              </a:rPr>
              <a:t>The fluidic subsystems of the </a:t>
            </a:r>
            <a:r>
              <a:rPr lang="en-US" dirty="0" err="1" smtClean="0">
                <a:latin typeface="Arial" pitchFamily="34" charset="0"/>
                <a:cs typeface="Arial" pitchFamily="34" charset="0"/>
              </a:rPr>
              <a:t>phacoemuslfiers</a:t>
            </a:r>
            <a:r>
              <a:rPr lang="en-US" dirty="0" smtClean="0">
                <a:latin typeface="Arial" pitchFamily="34" charset="0"/>
                <a:cs typeface="Arial" pitchFamily="34" charset="0"/>
              </a:rPr>
              <a:t> used in cataract surgery account for a large portion of their performance and safety profiles.</a:t>
            </a:r>
          </a:p>
          <a:p>
            <a:r>
              <a:rPr lang="en-US" dirty="0" smtClean="0">
                <a:latin typeface="Arial" pitchFamily="34" charset="0"/>
                <a:cs typeface="Arial" pitchFamily="34" charset="0"/>
              </a:rPr>
              <a:t>A system’s compliance is a measure of its ability to expand or contract in response to applied fluidic pressure. </a:t>
            </a:r>
          </a:p>
          <a:p>
            <a:r>
              <a:rPr lang="en-US" dirty="0" smtClean="0">
                <a:latin typeface="Arial" pitchFamily="34" charset="0"/>
                <a:cs typeface="Arial" pitchFamily="34" charset="0"/>
              </a:rPr>
              <a:t>Compliance, which is the inverse of stiffness, is defined as ∆volume/∆pressure.</a:t>
            </a:r>
          </a:p>
          <a:p>
            <a:r>
              <a:rPr lang="en-US" dirty="0" smtClean="0">
                <a:latin typeface="Arial" pitchFamily="34" charset="0"/>
                <a:cs typeface="Arial" pitchFamily="34" charset="0"/>
              </a:rPr>
              <a:t>In phacoemulsification systems, aspiration line compliance is a function of the mechanical properties of the aspiration tubing and the cassette that mates with the pump mechanism.</a:t>
            </a:r>
          </a:p>
          <a:p>
            <a:endParaRPr lang="en-US"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1143000"/>
          </a:xfrm>
        </p:spPr>
        <p:txBody>
          <a:bodyPr/>
          <a:lstStyle/>
          <a:p>
            <a:r>
              <a:rPr lang="en-US" dirty="0" smtClean="0"/>
              <a:t>Background</a:t>
            </a:r>
            <a:endParaRPr lang="en-US" dirty="0"/>
          </a:p>
        </p:txBody>
      </p:sp>
      <p:sp>
        <p:nvSpPr>
          <p:cNvPr id="3" name="Content Placeholder 2"/>
          <p:cNvSpPr>
            <a:spLocks noGrp="1"/>
          </p:cNvSpPr>
          <p:nvPr>
            <p:ph idx="1"/>
          </p:nvPr>
        </p:nvSpPr>
        <p:spPr>
          <a:xfrm>
            <a:off x="228600" y="1524000"/>
            <a:ext cx="8686800" cy="5334000"/>
          </a:xfrm>
        </p:spPr>
        <p:txBody>
          <a:bodyPr>
            <a:normAutofit fontScale="70000" lnSpcReduction="20000"/>
          </a:bodyPr>
          <a:lstStyle/>
          <a:p>
            <a:r>
              <a:rPr lang="en-US" dirty="0" smtClean="0">
                <a:latin typeface="Arial" pitchFamily="34" charset="0"/>
                <a:cs typeface="Arial" pitchFamily="34" charset="0"/>
              </a:rPr>
              <a:t>When the tip of a phacoemulsification or irrigation–aspiration probe becomes occluded, the pump stops turning once the system senses that vacuum limit has been reached. </a:t>
            </a:r>
          </a:p>
          <a:p>
            <a:r>
              <a:rPr lang="en-US" dirty="0" smtClean="0">
                <a:latin typeface="Arial" pitchFamily="34" charset="0"/>
                <a:cs typeface="Arial" pitchFamily="34" charset="0"/>
              </a:rPr>
              <a:t>Variable amounts of potential energy are stored in the walls of the tubing and cassette depending on the compliance of these components and the vacuum limit set by the surgeon.</a:t>
            </a:r>
          </a:p>
          <a:p>
            <a:r>
              <a:rPr lang="en-US" dirty="0" smtClean="0">
                <a:latin typeface="Arial" pitchFamily="34" charset="0"/>
                <a:cs typeface="Arial" pitchFamily="34" charset="0"/>
              </a:rPr>
              <a:t>Vacuum is useful for holding onto and aspirating solid lens fragments, but occlusion break can cause problems when it happens under high vacuum. </a:t>
            </a:r>
          </a:p>
          <a:p>
            <a:r>
              <a:rPr lang="en-US" dirty="0" smtClean="0">
                <a:latin typeface="Arial" pitchFamily="34" charset="0"/>
                <a:cs typeface="Arial" pitchFamily="34" charset="0"/>
              </a:rPr>
              <a:t>At occlusion break, the potential energy stored in the tubing and cassette suddenly releases, causing a sudden suctioning of fluid from the eye to fill the recoiled volume. </a:t>
            </a:r>
          </a:p>
          <a:p>
            <a:r>
              <a:rPr lang="en-US" dirty="0" smtClean="0">
                <a:latin typeface="Arial" pitchFamily="34" charset="0"/>
                <a:cs typeface="Arial" pitchFamily="34" charset="0"/>
              </a:rPr>
              <a:t>The anterior chamber collapses in response to the sudden loss of volume, risking damage to the cornea, iris, or lens capsule. </a:t>
            </a:r>
          </a:p>
          <a:p>
            <a:r>
              <a:rPr lang="en-US" dirty="0" smtClean="0">
                <a:latin typeface="Arial" pitchFamily="34" charset="0"/>
                <a:cs typeface="Arial" pitchFamily="34" charset="0"/>
              </a:rPr>
              <a:t>Occlusion break surge might possibly be eliminated if phacoemulsification systems could be designed that had zero compliance.  </a:t>
            </a:r>
          </a:p>
          <a:p>
            <a:endParaRPr lang="en-US"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1143000"/>
          </a:xfrm>
        </p:spPr>
        <p:txBody>
          <a:bodyPr/>
          <a:lstStyle/>
          <a:p>
            <a:r>
              <a:rPr lang="en-US" dirty="0" smtClean="0"/>
              <a:t>Background</a:t>
            </a:r>
            <a:endParaRPr lang="en-US" dirty="0"/>
          </a:p>
        </p:txBody>
      </p:sp>
      <p:sp>
        <p:nvSpPr>
          <p:cNvPr id="3" name="Content Placeholder 2"/>
          <p:cNvSpPr>
            <a:spLocks noGrp="1"/>
          </p:cNvSpPr>
          <p:nvPr>
            <p:ph idx="1"/>
          </p:nvPr>
        </p:nvSpPr>
        <p:spPr>
          <a:xfrm>
            <a:off x="228600" y="1447800"/>
            <a:ext cx="8305800" cy="2286000"/>
          </a:xfrm>
        </p:spPr>
        <p:txBody>
          <a:bodyPr>
            <a:normAutofit fontScale="70000" lnSpcReduction="20000"/>
          </a:bodyPr>
          <a:lstStyle/>
          <a:p>
            <a:r>
              <a:rPr lang="en-US" dirty="0" smtClean="0">
                <a:latin typeface="Arial" pitchFamily="34" charset="0"/>
                <a:cs typeface="Arial" pitchFamily="34" charset="0"/>
              </a:rPr>
              <a:t>In a previous experiment, we demonstrated a measurable difference in occlusion surge between the 3 leading manufacturer's newest phacoemulsification systems.  At equivalent vacuum limits, the primary determinant of surge amplitude is the system compliance. </a:t>
            </a:r>
          </a:p>
          <a:p>
            <a:r>
              <a:rPr lang="en-US" dirty="0" smtClean="0">
                <a:latin typeface="Arial" pitchFamily="34" charset="0"/>
                <a:cs typeface="Arial" pitchFamily="34" charset="0"/>
              </a:rPr>
              <a:t>As a next logical step in our studies, we decided to measure the compliance of the new and old </a:t>
            </a:r>
            <a:r>
              <a:rPr lang="en-US" dirty="0" err="1" smtClean="0">
                <a:latin typeface="Arial" pitchFamily="34" charset="0"/>
                <a:cs typeface="Arial" pitchFamily="34" charset="0"/>
              </a:rPr>
              <a:t>phacoemulsifiers</a:t>
            </a:r>
            <a:r>
              <a:rPr lang="en-US" dirty="0" smtClean="0">
                <a:latin typeface="Arial" pitchFamily="34" charset="0"/>
                <a:cs typeface="Arial" pitchFamily="34" charset="0"/>
              </a:rPr>
              <a:t> from Alcon, AMO and Bausch &amp; Lomb. </a:t>
            </a:r>
          </a:p>
          <a:p>
            <a:endParaRPr lang="en-US" dirty="0"/>
          </a:p>
        </p:txBody>
      </p:sp>
      <p:sp>
        <p:nvSpPr>
          <p:cNvPr id="4" name="Rectangle 3"/>
          <p:cNvSpPr/>
          <p:nvPr/>
        </p:nvSpPr>
        <p:spPr>
          <a:xfrm>
            <a:off x="533400" y="3702546"/>
            <a:ext cx="4572000" cy="3231654"/>
          </a:xfrm>
          <a:prstGeom prst="rect">
            <a:avLst/>
          </a:prstGeom>
        </p:spPr>
        <p:txBody>
          <a:bodyPr>
            <a:spAutoFit/>
          </a:bodyPr>
          <a:lstStyle/>
          <a:p>
            <a:pPr>
              <a:defRPr/>
            </a:pPr>
            <a:r>
              <a:rPr lang="en-US" sz="2400" b="1" dirty="0" smtClean="0">
                <a:solidFill>
                  <a:schemeClr val="accent1">
                    <a:lumMod val="50000"/>
                  </a:schemeClr>
                </a:solidFill>
                <a:latin typeface="+mj-lt"/>
              </a:rPr>
              <a:t>Systems Studied:</a:t>
            </a:r>
          </a:p>
          <a:p>
            <a:pPr>
              <a:defRPr/>
            </a:pPr>
            <a:r>
              <a:rPr lang="en-US" b="1" dirty="0" smtClean="0">
                <a:solidFill>
                  <a:schemeClr val="accent1">
                    <a:lumMod val="50000"/>
                  </a:schemeClr>
                </a:solidFill>
              </a:rPr>
              <a:t>Bausch </a:t>
            </a:r>
            <a:r>
              <a:rPr lang="en-US" b="1" dirty="0">
                <a:solidFill>
                  <a:schemeClr val="accent1">
                    <a:lumMod val="50000"/>
                  </a:schemeClr>
                </a:solidFill>
              </a:rPr>
              <a:t>and Lomb:</a:t>
            </a:r>
            <a:endParaRPr lang="en-US" dirty="0">
              <a:solidFill>
                <a:schemeClr val="accent1">
                  <a:lumMod val="50000"/>
                </a:schemeClr>
              </a:solidFill>
            </a:endParaRPr>
          </a:p>
          <a:p>
            <a:pPr>
              <a:defRPr/>
            </a:pPr>
            <a:r>
              <a:rPr lang="en-US" dirty="0" err="1"/>
              <a:t>Stellaris</a:t>
            </a:r>
            <a:r>
              <a:rPr lang="en-US" dirty="0"/>
              <a:t> Vision Enhancement system</a:t>
            </a:r>
          </a:p>
          <a:p>
            <a:pPr>
              <a:defRPr/>
            </a:pPr>
            <a:r>
              <a:rPr lang="en-US" dirty="0"/>
              <a:t>Millennium </a:t>
            </a:r>
            <a:r>
              <a:rPr lang="en-US" dirty="0" err="1"/>
              <a:t>Micorsurgical</a:t>
            </a:r>
            <a:r>
              <a:rPr lang="en-US" dirty="0"/>
              <a:t> system</a:t>
            </a:r>
          </a:p>
          <a:p>
            <a:pPr>
              <a:defRPr/>
            </a:pPr>
            <a:r>
              <a:rPr lang="en-US" b="1" dirty="0">
                <a:solidFill>
                  <a:schemeClr val="accent1">
                    <a:lumMod val="50000"/>
                  </a:schemeClr>
                </a:solidFill>
              </a:rPr>
              <a:t>Alcon Laboratories Inc:</a:t>
            </a:r>
            <a:endParaRPr lang="en-US" dirty="0">
              <a:solidFill>
                <a:schemeClr val="accent1">
                  <a:lumMod val="50000"/>
                </a:schemeClr>
              </a:solidFill>
            </a:endParaRPr>
          </a:p>
          <a:p>
            <a:pPr>
              <a:defRPr/>
            </a:pPr>
            <a:r>
              <a:rPr lang="en-US" dirty="0"/>
              <a:t>INFINITI Vision system (both Intrepid </a:t>
            </a:r>
          </a:p>
          <a:p>
            <a:pPr>
              <a:defRPr/>
            </a:pPr>
            <a:r>
              <a:rPr lang="en-US" dirty="0"/>
              <a:t>and Standard tubing)</a:t>
            </a:r>
          </a:p>
          <a:p>
            <a:pPr>
              <a:defRPr/>
            </a:pPr>
            <a:r>
              <a:rPr lang="en-US" dirty="0" err="1"/>
              <a:t>Advantec</a:t>
            </a:r>
            <a:r>
              <a:rPr lang="en-US" dirty="0"/>
              <a:t> Legacy</a:t>
            </a:r>
          </a:p>
          <a:p>
            <a:pPr>
              <a:defRPr/>
            </a:pPr>
            <a:r>
              <a:rPr lang="en-US" b="1" dirty="0">
                <a:solidFill>
                  <a:schemeClr val="accent1">
                    <a:lumMod val="50000"/>
                  </a:schemeClr>
                </a:solidFill>
              </a:rPr>
              <a:t>Abbot Medical Optics:</a:t>
            </a:r>
            <a:endParaRPr lang="en-US" dirty="0">
              <a:solidFill>
                <a:schemeClr val="accent1">
                  <a:lumMod val="50000"/>
                </a:schemeClr>
              </a:solidFill>
            </a:endParaRPr>
          </a:p>
          <a:p>
            <a:pPr>
              <a:defRPr/>
            </a:pPr>
            <a:r>
              <a:rPr lang="en-US" dirty="0" err="1"/>
              <a:t>WhiteStar</a:t>
            </a:r>
            <a:r>
              <a:rPr lang="en-US" dirty="0"/>
              <a:t> </a:t>
            </a:r>
            <a:r>
              <a:rPr lang="en-US" dirty="0" err="1"/>
              <a:t>Signiture</a:t>
            </a:r>
            <a:endParaRPr lang="en-US" dirty="0"/>
          </a:p>
          <a:p>
            <a:pPr>
              <a:defRPr/>
            </a:pPr>
            <a:r>
              <a:rPr lang="en-US" dirty="0" err="1"/>
              <a:t>Whitestar</a:t>
            </a:r>
            <a:r>
              <a:rPr lang="en-US" dirty="0"/>
              <a:t> Sovereign</a:t>
            </a:r>
          </a:p>
        </p:txBody>
      </p:sp>
      <p:pic>
        <p:nvPicPr>
          <p:cNvPr id="6" name="Picture 41" descr="C:\Users\Mitra\Pictures\research\2009-07-13 research\research 006.JPG"/>
          <p:cNvPicPr>
            <a:picLocks noChangeAspect="1" noChangeArrowheads="1"/>
          </p:cNvPicPr>
          <p:nvPr/>
        </p:nvPicPr>
        <p:blipFill>
          <a:blip r:embed="rId3" cstate="print"/>
          <a:srcRect/>
          <a:stretch>
            <a:fillRect/>
          </a:stretch>
        </p:blipFill>
        <p:spPr bwMode="auto">
          <a:xfrm>
            <a:off x="4572000" y="3886200"/>
            <a:ext cx="4114800" cy="2438400"/>
          </a:xfrm>
          <a:prstGeom prst="rect">
            <a:avLst/>
          </a:prstGeom>
          <a:noFill/>
          <a:ln w="9525">
            <a:noFill/>
            <a:miter lim="800000"/>
            <a:headEnd/>
            <a:tailEnd/>
          </a:ln>
        </p:spPr>
      </p:pic>
      <p:sp>
        <p:nvSpPr>
          <p:cNvPr id="7" name="Rectangle 6"/>
          <p:cNvSpPr/>
          <p:nvPr/>
        </p:nvSpPr>
        <p:spPr>
          <a:xfrm>
            <a:off x="4572000" y="3886200"/>
            <a:ext cx="4114800" cy="2438400"/>
          </a:xfrm>
          <a:prstGeom prst="rect">
            <a:avLst/>
          </a:prstGeom>
          <a:noFill/>
          <a:ln w="603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1143000"/>
          </a:xfrm>
        </p:spPr>
        <p:txBody>
          <a:bodyPr/>
          <a:lstStyle/>
          <a:p>
            <a:r>
              <a:rPr lang="en-US" dirty="0" smtClean="0"/>
              <a:t>Methods</a:t>
            </a:r>
            <a:endParaRPr lang="en-US" dirty="0"/>
          </a:p>
        </p:txBody>
      </p:sp>
      <p:sp>
        <p:nvSpPr>
          <p:cNvPr id="3" name="Content Placeholder 2"/>
          <p:cNvSpPr>
            <a:spLocks noGrp="1"/>
          </p:cNvSpPr>
          <p:nvPr>
            <p:ph idx="1"/>
          </p:nvPr>
        </p:nvSpPr>
        <p:spPr>
          <a:xfrm>
            <a:off x="0" y="1524000"/>
            <a:ext cx="9144000" cy="5181600"/>
          </a:xfrm>
        </p:spPr>
        <p:txBody>
          <a:bodyPr>
            <a:noAutofit/>
          </a:bodyPr>
          <a:lstStyle/>
          <a:p>
            <a:r>
              <a:rPr lang="en-US" sz="2050" dirty="0" smtClean="0">
                <a:latin typeface="Arial" pitchFamily="34" charset="0"/>
                <a:cs typeface="Arial" pitchFamily="34" charset="0"/>
              </a:rPr>
              <a:t>Before measuring compliance, cassettes (</a:t>
            </a:r>
            <a:r>
              <a:rPr lang="en-US" sz="2050" dirty="0" err="1" smtClean="0">
                <a:latin typeface="Arial" pitchFamily="34" charset="0"/>
                <a:cs typeface="Arial" pitchFamily="34" charset="0"/>
              </a:rPr>
              <a:t>phaco</a:t>
            </a:r>
            <a:r>
              <a:rPr lang="en-US" sz="2050" dirty="0" smtClean="0">
                <a:latin typeface="Arial" pitchFamily="34" charset="0"/>
                <a:cs typeface="Arial" pitchFamily="34" charset="0"/>
              </a:rPr>
              <a:t> packs) were loaded into each of the 6 </a:t>
            </a:r>
            <a:r>
              <a:rPr lang="en-US" sz="2050" dirty="0" err="1" smtClean="0">
                <a:latin typeface="Arial" pitchFamily="34" charset="0"/>
                <a:cs typeface="Arial" pitchFamily="34" charset="0"/>
              </a:rPr>
              <a:t>phacoemulsifiers</a:t>
            </a:r>
            <a:r>
              <a:rPr lang="en-US" sz="2050" dirty="0" smtClean="0">
                <a:latin typeface="Arial" pitchFamily="34" charset="0"/>
                <a:cs typeface="Arial" pitchFamily="34" charset="0"/>
              </a:rPr>
              <a:t> and the devices were primed with balanced salt solution, taking care to eliminate all air bubbles. </a:t>
            </a:r>
          </a:p>
          <a:p>
            <a:endParaRPr lang="en-US" sz="2050" dirty="0" smtClean="0">
              <a:latin typeface="Arial" pitchFamily="34" charset="0"/>
              <a:cs typeface="Arial" pitchFamily="34" charset="0"/>
            </a:endParaRPr>
          </a:p>
          <a:p>
            <a:r>
              <a:rPr lang="en-US" sz="2050" dirty="0" smtClean="0">
                <a:latin typeface="Arial" pitchFamily="34" charset="0"/>
                <a:cs typeface="Arial" pitchFamily="34" charset="0"/>
              </a:rPr>
              <a:t>An electronic pressure transducer was connected to a power supply and a digital storage oscilloscope. The irrigation line, aspiration line, and a 1ml U-1100 latex free insulin syringe were connected to the transducer. The pressure transducer was placed at the same height as the vacuum sensor in the cassette of the machine under test. </a:t>
            </a:r>
          </a:p>
          <a:p>
            <a:endParaRPr lang="en-US" sz="2050" dirty="0" smtClean="0">
              <a:latin typeface="Arial" pitchFamily="34" charset="0"/>
              <a:cs typeface="Arial" pitchFamily="34" charset="0"/>
            </a:endParaRPr>
          </a:p>
          <a:p>
            <a:r>
              <a:rPr lang="en-US" sz="2050" dirty="0" smtClean="0">
                <a:latin typeface="Arial" pitchFamily="34" charset="0"/>
                <a:cs typeface="Arial" pitchFamily="34" charset="0"/>
              </a:rPr>
              <a:t>To generate compliance curves for positive and negative fluid displacements, balanced salt solution was injected and withdrawn from the aspiration line in small increments. Measurements were obtained by injecting 0.05 </a:t>
            </a:r>
            <a:r>
              <a:rPr lang="en-US" sz="2050" dirty="0" err="1" smtClean="0">
                <a:latin typeface="Arial" pitchFamily="34" charset="0"/>
                <a:cs typeface="Arial" pitchFamily="34" charset="0"/>
              </a:rPr>
              <a:t>mL</a:t>
            </a:r>
            <a:r>
              <a:rPr lang="en-US" sz="2050" dirty="0" smtClean="0">
                <a:latin typeface="Arial" pitchFamily="34" charset="0"/>
                <a:cs typeface="Arial" pitchFamily="34" charset="0"/>
              </a:rPr>
              <a:t>, recording the pressure, then withdrawing 9 increments of 0.05 </a:t>
            </a:r>
            <a:r>
              <a:rPr lang="en-US" sz="2050" dirty="0" err="1" smtClean="0">
                <a:latin typeface="Arial" pitchFamily="34" charset="0"/>
                <a:cs typeface="Arial" pitchFamily="34" charset="0"/>
              </a:rPr>
              <a:t>mL</a:t>
            </a:r>
            <a:r>
              <a:rPr lang="en-US" sz="2050" dirty="0" smtClean="0">
                <a:latin typeface="Arial" pitchFamily="34" charset="0"/>
                <a:cs typeface="Arial" pitchFamily="34" charset="0"/>
              </a:rPr>
              <a:t> (a net withdrawal of 0.40 </a:t>
            </a:r>
            <a:r>
              <a:rPr lang="en-US" sz="2050" dirty="0" err="1" smtClean="0">
                <a:latin typeface="Arial" pitchFamily="34" charset="0"/>
                <a:cs typeface="Arial" pitchFamily="34" charset="0"/>
              </a:rPr>
              <a:t>mL</a:t>
            </a:r>
            <a:r>
              <a:rPr lang="en-US" sz="2050" dirty="0" smtClean="0">
                <a:latin typeface="Arial" pitchFamily="34" charset="0"/>
                <a:cs typeface="Arial" pitchFamily="34" charset="0"/>
              </a:rPr>
              <a:t>), recording the line pressure at each point. The process was also reversed to test for hysteresis.</a:t>
            </a:r>
            <a:endParaRPr lang="en-US" sz="2050" dirty="0">
              <a:latin typeface="Arial" pitchFamily="34" charset="0"/>
              <a:cs typeface="Arial" pitchFamily="34" charset="0"/>
            </a:endParaRPr>
          </a:p>
        </p:txBody>
      </p:sp>
      <p:sp>
        <p:nvSpPr>
          <p:cNvPr id="4" name="TextBox 3"/>
          <p:cNvSpPr txBox="1"/>
          <p:nvPr/>
        </p:nvSpPr>
        <p:spPr>
          <a:xfrm>
            <a:off x="457200" y="3657600"/>
            <a:ext cx="8229600" cy="369332"/>
          </a:xfrm>
          <a:prstGeom prst="rect">
            <a:avLst/>
          </a:prstGeom>
          <a:noFill/>
        </p:spPr>
        <p:txBody>
          <a:bodyPr wrap="square" rtlCol="0">
            <a:spAutoFit/>
          </a:bodyPr>
          <a:lstStyle/>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1143000"/>
          </a:xfrm>
        </p:spPr>
        <p:txBody>
          <a:bodyPr/>
          <a:lstStyle/>
          <a:p>
            <a:r>
              <a:rPr lang="en-US" dirty="0" smtClean="0"/>
              <a:t>Methods</a:t>
            </a:r>
            <a:endParaRPr lang="en-US" dirty="0"/>
          </a:p>
        </p:txBody>
      </p:sp>
      <p:sp>
        <p:nvSpPr>
          <p:cNvPr id="3" name="Content Placeholder 2"/>
          <p:cNvSpPr>
            <a:spLocks noGrp="1"/>
          </p:cNvSpPr>
          <p:nvPr>
            <p:ph idx="1"/>
          </p:nvPr>
        </p:nvSpPr>
        <p:spPr>
          <a:xfrm>
            <a:off x="228600" y="1524000"/>
            <a:ext cx="8610600" cy="2362200"/>
          </a:xfrm>
        </p:spPr>
        <p:txBody>
          <a:bodyPr>
            <a:normAutofit/>
          </a:bodyPr>
          <a:lstStyle/>
          <a:p>
            <a:r>
              <a:rPr lang="en-US" sz="1900" dirty="0" smtClean="0">
                <a:latin typeface="Arial" pitchFamily="34" charset="0"/>
                <a:cs typeface="Arial" pitchFamily="34" charset="0"/>
              </a:rPr>
              <a:t>Compliance curves were generated for 3 cassettes per </a:t>
            </a:r>
            <a:r>
              <a:rPr lang="en-US" sz="1900" dirty="0" err="1" smtClean="0">
                <a:latin typeface="Arial" pitchFamily="34" charset="0"/>
                <a:cs typeface="Arial" pitchFamily="34" charset="0"/>
              </a:rPr>
              <a:t>phacoemulsifier</a:t>
            </a:r>
            <a:r>
              <a:rPr lang="en-US" sz="1900" dirty="0" smtClean="0">
                <a:latin typeface="Arial" pitchFamily="34" charset="0"/>
                <a:cs typeface="Arial" pitchFamily="34" charset="0"/>
              </a:rPr>
              <a:t> and averaged. In addition, 1 cassette per instrument was tested 3 times to look for fatigue, which is a change in compliance with repeated testing. All testing was done on the same day to minimize variability due to atmospheric and temperature conditions.</a:t>
            </a:r>
          </a:p>
          <a:p>
            <a:endParaRPr lang="en-US" dirty="0" smtClean="0"/>
          </a:p>
          <a:p>
            <a:endParaRPr lang="en-US" dirty="0"/>
          </a:p>
        </p:txBody>
      </p:sp>
      <p:sp>
        <p:nvSpPr>
          <p:cNvPr id="4" name="TextBox 3"/>
          <p:cNvSpPr txBox="1"/>
          <p:nvPr/>
        </p:nvSpPr>
        <p:spPr>
          <a:xfrm>
            <a:off x="5029200" y="3100894"/>
            <a:ext cx="3810000" cy="3308598"/>
          </a:xfrm>
          <a:prstGeom prst="rect">
            <a:avLst/>
          </a:prstGeom>
          <a:noFill/>
        </p:spPr>
        <p:txBody>
          <a:bodyPr wrap="square" rtlCol="0">
            <a:spAutoFit/>
          </a:bodyPr>
          <a:lstStyle/>
          <a:p>
            <a:pPr>
              <a:buFont typeface="Arial" pitchFamily="34" charset="0"/>
              <a:buChar char="•"/>
            </a:pPr>
            <a:r>
              <a:rPr lang="en-US" sz="1900" dirty="0" smtClean="0">
                <a:latin typeface="Arial" pitchFamily="34" charset="0"/>
                <a:cs typeface="Arial" pitchFamily="34" charset="0"/>
              </a:rPr>
              <a:t>Additionally, the capacitance of one cassette from each system was measured. The volume held in the aspiration tubing until the very edge of the cassette was recorded as well as the volume needed to fill half of the pump tubing in the cassette and the volume needed to obtain one drop of fluid in the bag. </a:t>
            </a:r>
          </a:p>
          <a:p>
            <a:endParaRPr lang="en-US" sz="1900" dirty="0"/>
          </a:p>
        </p:txBody>
      </p:sp>
      <p:pic>
        <p:nvPicPr>
          <p:cNvPr id="5" name="Picture 40" descr="C:\Users\Mitra\Pictures\research\June 19, 2009 009.JPG"/>
          <p:cNvPicPr>
            <a:picLocks noChangeAspect="1" noChangeArrowheads="1"/>
          </p:cNvPicPr>
          <p:nvPr/>
        </p:nvPicPr>
        <p:blipFill>
          <a:blip r:embed="rId3" cstate="print"/>
          <a:srcRect/>
          <a:stretch>
            <a:fillRect/>
          </a:stretch>
        </p:blipFill>
        <p:spPr bwMode="auto">
          <a:xfrm>
            <a:off x="228600" y="3237469"/>
            <a:ext cx="4648200" cy="3010931"/>
          </a:xfrm>
          <a:prstGeom prst="rect">
            <a:avLst/>
          </a:prstGeom>
          <a:noFill/>
          <a:ln w="9525">
            <a:noFill/>
            <a:miter lim="800000"/>
            <a:headEnd/>
            <a:tailEnd/>
          </a:ln>
        </p:spPr>
      </p:pic>
      <p:sp>
        <p:nvSpPr>
          <p:cNvPr id="6" name="Rectangle 5"/>
          <p:cNvSpPr/>
          <p:nvPr/>
        </p:nvSpPr>
        <p:spPr>
          <a:xfrm>
            <a:off x="228600" y="3200400"/>
            <a:ext cx="4648200" cy="3048000"/>
          </a:xfrm>
          <a:prstGeom prst="rect">
            <a:avLst/>
          </a:prstGeom>
          <a:noFill/>
          <a:ln w="603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1143000"/>
          </a:xfrm>
        </p:spPr>
        <p:txBody>
          <a:bodyPr/>
          <a:lstStyle/>
          <a:p>
            <a:r>
              <a:rPr lang="en-US" dirty="0" smtClean="0"/>
              <a:t>Results</a:t>
            </a:r>
            <a:endParaRPr lang="en-US" dirty="0"/>
          </a:p>
        </p:txBody>
      </p:sp>
      <p:sp>
        <p:nvSpPr>
          <p:cNvPr id="7" name="Rectangle 6"/>
          <p:cNvSpPr/>
          <p:nvPr/>
        </p:nvSpPr>
        <p:spPr>
          <a:xfrm>
            <a:off x="381000" y="1600200"/>
            <a:ext cx="8382000" cy="4495800"/>
          </a:xfrm>
          <a:prstGeom prst="rect">
            <a:avLst/>
          </a:prstGeom>
          <a:noFill/>
          <a:ln w="1079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p:cNvPicPr>
            <a:picLocks noChangeAspect="1" noChangeArrowheads="1"/>
          </p:cNvPicPr>
          <p:nvPr/>
        </p:nvPicPr>
        <p:blipFill>
          <a:blip r:embed="rId3" cstate="print"/>
          <a:srcRect/>
          <a:stretch>
            <a:fillRect/>
          </a:stretch>
        </p:blipFill>
        <p:spPr bwMode="auto">
          <a:xfrm>
            <a:off x="381000" y="1600200"/>
            <a:ext cx="8382000" cy="4495800"/>
          </a:xfrm>
          <a:prstGeom prst="rect">
            <a:avLst/>
          </a:prstGeom>
          <a:noFill/>
          <a:ln w="9525">
            <a:noFill/>
            <a:miter lim="800000"/>
            <a:headEnd/>
            <a:tailEnd/>
          </a:ln>
        </p:spPr>
      </p:pic>
      <p:sp>
        <p:nvSpPr>
          <p:cNvPr id="11" name="TextBox 10"/>
          <p:cNvSpPr txBox="1"/>
          <p:nvPr/>
        </p:nvSpPr>
        <p:spPr>
          <a:xfrm>
            <a:off x="304800" y="6172200"/>
            <a:ext cx="8534400" cy="646331"/>
          </a:xfrm>
          <a:prstGeom prst="rect">
            <a:avLst/>
          </a:prstGeom>
          <a:noFill/>
        </p:spPr>
        <p:txBody>
          <a:bodyPr wrap="square" rtlCol="0">
            <a:spAutoFit/>
          </a:bodyPr>
          <a:lstStyle/>
          <a:p>
            <a:r>
              <a:rPr lang="en-US" dirty="0"/>
              <a:t> </a:t>
            </a:r>
            <a:r>
              <a:rPr lang="en-US" dirty="0" smtClean="0"/>
              <a:t>Figure 1: Compliance </a:t>
            </a:r>
            <a:r>
              <a:rPr lang="en-US" dirty="0"/>
              <a:t>curve for all six systems, in addition to the Infiniti standard tubing</a:t>
            </a:r>
            <a:r>
              <a:rPr lang="en-US" dirty="0" smtClean="0"/>
              <a:t>. A </a:t>
            </a:r>
            <a:r>
              <a:rPr lang="en-US" dirty="0"/>
              <a:t>steeper slope indicates a lower compliance.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1143000"/>
          </a:xfrm>
        </p:spPr>
        <p:txBody>
          <a:bodyPr/>
          <a:lstStyle/>
          <a:p>
            <a:r>
              <a:rPr lang="en-US" dirty="0" smtClean="0"/>
              <a:t>Results</a:t>
            </a:r>
            <a:endParaRPr lang="en-US" dirty="0"/>
          </a:p>
        </p:txBody>
      </p:sp>
      <p:sp>
        <p:nvSpPr>
          <p:cNvPr id="3" name="Content Placeholder 2"/>
          <p:cNvSpPr>
            <a:spLocks noGrp="1"/>
          </p:cNvSpPr>
          <p:nvPr>
            <p:ph idx="1"/>
          </p:nvPr>
        </p:nvSpPr>
        <p:spPr>
          <a:xfrm>
            <a:off x="0" y="1600200"/>
            <a:ext cx="8839200" cy="5029200"/>
          </a:xfrm>
        </p:spPr>
        <p:txBody>
          <a:bodyPr>
            <a:noAutofit/>
          </a:bodyPr>
          <a:lstStyle/>
          <a:p>
            <a:endParaRPr lang="en-US" sz="2000" dirty="0" smtClean="0">
              <a:latin typeface="Arial" pitchFamily="34" charset="0"/>
              <a:cs typeface="Arial" pitchFamily="34" charset="0"/>
            </a:endParaRPr>
          </a:p>
          <a:p>
            <a:pPr lvl="0"/>
            <a:r>
              <a:rPr lang="en-US" sz="2000" dirty="0" smtClean="0">
                <a:latin typeface="Arial" pitchFamily="34" charset="0"/>
                <a:cs typeface="Arial" pitchFamily="34" charset="0"/>
              </a:rPr>
              <a:t>The 7 cassettes that were tested demonstrated  similar compliance curves under negative and positive pressure loading. Compliance curves for all systems were reproducible between three different cassettes and between three trials on one cassette. The Infiniti Intrepid tubing demonstrated the least compliance  (steepest curve) for both the average of three cassettes and three runs on one cassette. The Legacy </a:t>
            </a:r>
            <a:r>
              <a:rPr lang="en-US" sz="2000" dirty="0" err="1" smtClean="0">
                <a:latin typeface="Arial" pitchFamily="34" charset="0"/>
                <a:cs typeface="Arial" pitchFamily="34" charset="0"/>
              </a:rPr>
              <a:t>Advantec</a:t>
            </a:r>
            <a:r>
              <a:rPr lang="en-US" sz="2000" dirty="0" smtClean="0">
                <a:latin typeface="Arial" pitchFamily="34" charset="0"/>
                <a:cs typeface="Arial" pitchFamily="34" charset="0"/>
              </a:rPr>
              <a:t> proved the most compliant for both sets of data. </a:t>
            </a:r>
          </a:p>
          <a:p>
            <a:endParaRPr lang="en-US" sz="2000" dirty="0" smtClean="0">
              <a:latin typeface="Arial" pitchFamily="34" charset="0"/>
              <a:cs typeface="Arial" pitchFamily="34" charset="0"/>
            </a:endParaRPr>
          </a:p>
          <a:p>
            <a:r>
              <a:rPr lang="en-US" sz="2000" dirty="0" smtClean="0">
                <a:latin typeface="Arial" pitchFamily="34" charset="0"/>
                <a:cs typeface="Arial" pitchFamily="34" charset="0"/>
              </a:rPr>
              <a:t>The Infiniti Intrepid tubing showed significantly lower compliance than its predecessor, the Legacy </a:t>
            </a:r>
            <a:r>
              <a:rPr lang="en-US" sz="2000" dirty="0" err="1" smtClean="0">
                <a:latin typeface="Arial" pitchFamily="34" charset="0"/>
                <a:cs typeface="Arial" pitchFamily="34" charset="0"/>
              </a:rPr>
              <a:t>Advantec</a:t>
            </a:r>
            <a:r>
              <a:rPr lang="en-US" sz="2000" dirty="0" smtClean="0">
                <a:latin typeface="Arial" pitchFamily="34" charset="0"/>
                <a:cs typeface="Arial" pitchFamily="34" charset="0"/>
              </a:rPr>
              <a:t>. Both, the Signature and the </a:t>
            </a:r>
            <a:r>
              <a:rPr lang="en-US" sz="2000" dirty="0" err="1" smtClean="0">
                <a:latin typeface="Arial" pitchFamily="34" charset="0"/>
                <a:cs typeface="Arial" pitchFamily="34" charset="0"/>
              </a:rPr>
              <a:t>Stellaris</a:t>
            </a:r>
            <a:r>
              <a:rPr lang="en-US" sz="2000" dirty="0" smtClean="0">
                <a:latin typeface="Arial" pitchFamily="34" charset="0"/>
                <a:cs typeface="Arial" pitchFamily="34" charset="0"/>
              </a:rPr>
              <a:t> systems had less pronounced compliance difference as compared to the previous generation units, the Sovereign and the </a:t>
            </a:r>
            <a:r>
              <a:rPr lang="en-US" sz="2000" dirty="0" err="1" smtClean="0">
                <a:latin typeface="Arial" pitchFamily="34" charset="0"/>
                <a:cs typeface="Arial" pitchFamily="34" charset="0"/>
              </a:rPr>
              <a:t>Millenium</a:t>
            </a:r>
            <a:r>
              <a:rPr lang="en-US" sz="2000" dirty="0" smtClean="0">
                <a:latin typeface="Arial" pitchFamily="34" charset="0"/>
                <a:cs typeface="Arial" pitchFamily="34" charset="0"/>
              </a:rPr>
              <a:t>, respectively.</a:t>
            </a:r>
            <a:endParaRPr lang="en-US" sz="2000" dirty="0">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1281</Words>
  <Application>Microsoft Office PowerPoint</Application>
  <PresentationFormat>On-screen Show (4:3)</PresentationFormat>
  <Paragraphs>74</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Module</vt:lpstr>
      <vt:lpstr>Compliance of Aspiration Tubing and Cassettes of 6 Phacoemulsification Machines</vt:lpstr>
      <vt:lpstr>Abstract:</vt:lpstr>
      <vt:lpstr>Background</vt:lpstr>
      <vt:lpstr>Background</vt:lpstr>
      <vt:lpstr>Background</vt:lpstr>
      <vt:lpstr>Methods</vt:lpstr>
      <vt:lpstr>Methods</vt:lpstr>
      <vt:lpstr>Results</vt:lpstr>
      <vt:lpstr>Results</vt:lpstr>
      <vt:lpstr>Results</vt:lpstr>
      <vt:lpstr>Results</vt:lpstr>
      <vt:lpstr>Conclusions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Aspiration Tubing and Cassette Compliance of 6 Phacoemulsification Machines</dc:title>
  <dc:creator>Mitra Nejad</dc:creator>
  <cp:lastModifiedBy>Mitra Nejad</cp:lastModifiedBy>
  <cp:revision>2</cp:revision>
  <dcterms:created xsi:type="dcterms:W3CDTF">2010-03-22T02:49:12Z</dcterms:created>
  <dcterms:modified xsi:type="dcterms:W3CDTF">2010-03-22T03:52:39Z</dcterms:modified>
</cp:coreProperties>
</file>