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0" r:id="rId4"/>
    <p:sldId id="265" r:id="rId5"/>
    <p:sldId id="261" r:id="rId6"/>
    <p:sldId id="262" r:id="rId7"/>
    <p:sldId id="263" r:id="rId8"/>
    <p:sldId id="259" r:id="rId9"/>
    <p:sldId id="267" r:id="rId10"/>
    <p:sldId id="268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2663C-616B-40E8-B811-C4656C29101A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AA695-357B-44F6-84B7-421CD3F59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ヒラギノ角ゴ Pro W3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ECEBD-1D21-4E89-8063-797A86E9A05A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2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128" name="Picture 8" descr="\\192.168.1.22\clients\DVG Durrie Vision - General\04-DVG-023 powerpoint\title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4518EF9-9EA6-484C-A367-A19203D5917F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CEA46D-888F-46A6-9C5D-8063D72F4C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4" name="Picture 10" descr="\\192.168.1.22\clients\DVG Durrie Vision - General\04-DVG-023 powerpoint\background2.t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Prospective, Randomized Comparison of Fellow Eyes Undergoing SBK with Use of </a:t>
            </a:r>
            <a:r>
              <a:rPr lang="en-US" sz="3200" dirty="0" err="1" smtClean="0"/>
              <a:t>Brimonidine</a:t>
            </a:r>
            <a:r>
              <a:rPr lang="en-US" sz="3200" dirty="0" smtClean="0"/>
              <a:t> </a:t>
            </a:r>
            <a:r>
              <a:rPr lang="en-US" sz="3200" dirty="0" smtClean="0"/>
              <a:t>0.025%, </a:t>
            </a:r>
            <a:r>
              <a:rPr lang="en-US" sz="3200" dirty="0" err="1" smtClean="0"/>
              <a:t>Naphazoline</a:t>
            </a:r>
            <a:r>
              <a:rPr lang="en-US" sz="3200" dirty="0" smtClean="0"/>
              <a:t> 0.025% with </a:t>
            </a:r>
            <a:r>
              <a:rPr lang="en-US" sz="3200" dirty="0" err="1" smtClean="0"/>
              <a:t>Pheniramine</a:t>
            </a:r>
            <a:r>
              <a:rPr lang="en-US" sz="3200" dirty="0" smtClean="0"/>
              <a:t> 0.3%, </a:t>
            </a:r>
            <a:r>
              <a:rPr lang="en-US" sz="3200" dirty="0" smtClean="0"/>
              <a:t>or </a:t>
            </a:r>
            <a:r>
              <a:rPr lang="en-US" sz="3200" dirty="0" smtClean="0"/>
              <a:t>Artificial Tears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Daniel S. Durrie M.D.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Joel D. Hunter M.D.</a:t>
            </a:r>
          </a:p>
          <a:p>
            <a:r>
              <a:rPr lang="en-US" dirty="0" smtClean="0"/>
              <a:t>Durrie Vision</a:t>
            </a:r>
          </a:p>
          <a:p>
            <a:r>
              <a:rPr lang="en-US" dirty="0" smtClean="0"/>
              <a:t>Overland Park, KS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presented at AAO 2010 with complete follow up on all </a:t>
            </a:r>
            <a:r>
              <a:rPr lang="en-US" smtClean="0"/>
              <a:t>180 patients</a:t>
            </a:r>
          </a:p>
          <a:p>
            <a:r>
              <a:rPr lang="en-US" dirty="0" smtClean="0"/>
              <a:t>One hour and one day patient questionnaires comparing preference between eyes</a:t>
            </a:r>
          </a:p>
          <a:p>
            <a:r>
              <a:rPr lang="en-US" dirty="0" smtClean="0"/>
              <a:t>One hour, one day, one month, and three month comparisons of uncorrected and best corrected visual acuity, as well as manifest refraction vs. pre-operative target refraction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Nielsen H, Thom SM, Hughes AD, Martin GN, </a:t>
            </a:r>
            <a:r>
              <a:rPr lang="en-US" sz="1800" dirty="0" err="1" smtClean="0"/>
              <a:t>Mulvany</a:t>
            </a:r>
            <a:r>
              <a:rPr lang="en-US" sz="1800" dirty="0" smtClean="0"/>
              <a:t> MJ, Sever PS. </a:t>
            </a:r>
            <a:r>
              <a:rPr lang="en-US" sz="1800" dirty="0" err="1" smtClean="0"/>
              <a:t>Postjunctional</a:t>
            </a:r>
            <a:r>
              <a:rPr lang="en-US" sz="1800" dirty="0" smtClean="0"/>
              <a:t> alpha 2-adrenoceptors mediate vasoconstriction in human subcutaneous resistance vessels. Br J </a:t>
            </a:r>
            <a:r>
              <a:rPr lang="en-US" sz="1800" dirty="0" err="1" smtClean="0"/>
              <a:t>Pharmacol</a:t>
            </a:r>
            <a:r>
              <a:rPr lang="en-US" sz="1800" dirty="0" smtClean="0"/>
              <a:t>. 1989 Jul;97(3):829-34.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McGrath JC. Evidence for more than one type of post-</a:t>
            </a:r>
            <a:r>
              <a:rPr lang="en-US" sz="1800" dirty="0" err="1" smtClean="0"/>
              <a:t>junctional</a:t>
            </a:r>
            <a:r>
              <a:rPr lang="en-US" sz="1800" dirty="0" smtClean="0"/>
              <a:t> alpha-</a:t>
            </a:r>
            <a:r>
              <a:rPr lang="en-US" sz="1800" dirty="0" err="1" smtClean="0"/>
              <a:t>adrenoceptor</a:t>
            </a:r>
            <a:r>
              <a:rPr lang="en-US" sz="1800" dirty="0" smtClean="0"/>
              <a:t>. </a:t>
            </a:r>
            <a:r>
              <a:rPr lang="en-US" sz="1800" dirty="0" err="1" smtClean="0"/>
              <a:t>Biochem</a:t>
            </a:r>
            <a:r>
              <a:rPr lang="en-US" sz="1800" dirty="0" smtClean="0"/>
              <a:t> </a:t>
            </a:r>
            <a:r>
              <a:rPr lang="en-US" sz="1800" dirty="0" err="1" smtClean="0"/>
              <a:t>Pharmacol</a:t>
            </a:r>
            <a:r>
              <a:rPr lang="en-US" sz="1800" dirty="0" smtClean="0"/>
              <a:t>. 1982 Feb 15;31(4):467-84.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Nowroozzadeh</a:t>
            </a:r>
            <a:r>
              <a:rPr lang="en-US" sz="1800" dirty="0" smtClean="0"/>
              <a:t> MH. Early flap dislocation with </a:t>
            </a:r>
            <a:r>
              <a:rPr lang="en-US" sz="1800" dirty="0" err="1" smtClean="0"/>
              <a:t>perioperative</a:t>
            </a:r>
            <a:r>
              <a:rPr lang="en-US" sz="1800" dirty="0" smtClean="0"/>
              <a:t> </a:t>
            </a:r>
            <a:r>
              <a:rPr lang="en-US" sz="1800" dirty="0" err="1" smtClean="0"/>
              <a:t>brimonidine</a:t>
            </a:r>
            <a:r>
              <a:rPr lang="en-US" sz="1800" dirty="0" smtClean="0"/>
              <a:t> use in laser in situ keratomileusis. J Cataract Refract Surg. 2010 Feb; 36(2):368.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Rodríguez-Galietero</a:t>
            </a:r>
            <a:r>
              <a:rPr lang="en-US" sz="1800" dirty="0" smtClean="0"/>
              <a:t> A, </a:t>
            </a:r>
            <a:r>
              <a:rPr lang="en-US" sz="1800" dirty="0" err="1" smtClean="0"/>
              <a:t>Martínez</a:t>
            </a:r>
            <a:r>
              <a:rPr lang="en-US" sz="1800" dirty="0" smtClean="0"/>
              <a:t> JV, Del </a:t>
            </a:r>
            <a:r>
              <a:rPr lang="en-US" sz="1800" dirty="0" err="1" smtClean="0"/>
              <a:t>Buey</a:t>
            </a:r>
            <a:r>
              <a:rPr lang="en-US" sz="1800" dirty="0" smtClean="0"/>
              <a:t> A, </a:t>
            </a:r>
            <a:r>
              <a:rPr lang="en-US" sz="1800" dirty="0" err="1" smtClean="0"/>
              <a:t>Bescós</a:t>
            </a:r>
            <a:r>
              <a:rPr lang="en-US" sz="1800" dirty="0" smtClean="0"/>
              <a:t> JA. Use of </a:t>
            </a:r>
            <a:r>
              <a:rPr lang="en-US" sz="1800" dirty="0" err="1" smtClean="0"/>
              <a:t>brimonidine</a:t>
            </a:r>
            <a:r>
              <a:rPr lang="en-US" sz="1800" dirty="0" smtClean="0"/>
              <a:t> before LASIK with femtosecond laser-created flaps for the correction of myopia:  a contralateral eye study. J Refract Surg. 2010 Jan;26(1):28-32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Ogidigben</a:t>
            </a:r>
            <a:r>
              <a:rPr lang="en-US" sz="1800" dirty="0" smtClean="0"/>
              <a:t> MJ, Chu TC, Potter DE. </a:t>
            </a:r>
            <a:r>
              <a:rPr lang="en-US" sz="1800" dirty="0" err="1" smtClean="0"/>
              <a:t>Naphazoline</a:t>
            </a:r>
            <a:r>
              <a:rPr lang="en-US" sz="1800" dirty="0" smtClean="0"/>
              <a:t>-induced suppression of aqueous humor pressure and flow: involvement of central and peripheral alpha(2)/I(1) receptors. Exp Eye Res. 2001 Mar;72(3):331-9.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Gu</a:t>
            </a:r>
            <a:r>
              <a:rPr lang="en-US" sz="1800" dirty="0" smtClean="0"/>
              <a:t> B, Dou X, </a:t>
            </a:r>
            <a:r>
              <a:rPr lang="en-US" sz="1800" dirty="0" err="1" smtClean="0"/>
              <a:t>Sima</a:t>
            </a:r>
            <a:r>
              <a:rPr lang="en-US" sz="1800" dirty="0" smtClean="0"/>
              <a:t> J, </a:t>
            </a:r>
            <a:r>
              <a:rPr lang="en-US" sz="1800" dirty="0" err="1" smtClean="0"/>
              <a:t>Peng</a:t>
            </a:r>
            <a:r>
              <a:rPr lang="en-US" sz="1800" dirty="0" smtClean="0"/>
              <a:t> N. The application of </a:t>
            </a:r>
            <a:r>
              <a:rPr lang="en-US" sz="1800" dirty="0" err="1" smtClean="0"/>
              <a:t>naphcon</a:t>
            </a:r>
            <a:r>
              <a:rPr lang="en-US" sz="1800" dirty="0" smtClean="0"/>
              <a:t> eye drops during Lasik surgery. Yan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Xue</a:t>
            </a:r>
            <a:r>
              <a:rPr lang="en-US" sz="1800" dirty="0" smtClean="0"/>
              <a:t> </a:t>
            </a:r>
            <a:r>
              <a:rPr lang="en-US" sz="1800" dirty="0" err="1" smtClean="0"/>
              <a:t>Bao</a:t>
            </a:r>
            <a:r>
              <a:rPr lang="en-US" sz="1800" dirty="0" smtClean="0"/>
              <a:t>. 2004 Dec;20(4):206-7.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60513"/>
            <a:ext cx="76200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Presently Dr. Durrie is a clinical investigator for:</a:t>
            </a:r>
          </a:p>
          <a:p>
            <a:pPr lvl="1" eaLnBrk="1" hangingPunct="1"/>
            <a:r>
              <a:rPr lang="en-US" sz="2000" dirty="0" smtClean="0"/>
              <a:t>Alcon</a:t>
            </a:r>
          </a:p>
          <a:p>
            <a:pPr lvl="1" eaLnBrk="1" hangingPunct="1"/>
            <a:r>
              <a:rPr lang="en-US" sz="2000" dirty="0" err="1" smtClean="0"/>
              <a:t>Allergan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AMO</a:t>
            </a:r>
          </a:p>
          <a:p>
            <a:pPr lvl="1" eaLnBrk="1" hangingPunct="1"/>
            <a:r>
              <a:rPr lang="en-US" sz="2000" dirty="0" smtClean="0"/>
              <a:t>Bausch and Lomb</a:t>
            </a:r>
          </a:p>
          <a:p>
            <a:pPr lvl="1" eaLnBrk="1" hangingPunct="1"/>
            <a:r>
              <a:rPr lang="en-US" sz="2000" dirty="0" smtClean="0"/>
              <a:t>IntraLase</a:t>
            </a:r>
          </a:p>
          <a:p>
            <a:pPr lvl="1" eaLnBrk="1" hangingPunct="1"/>
            <a:r>
              <a:rPr lang="en-US" sz="2000" dirty="0" err="1" smtClean="0"/>
              <a:t>Refractec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Acufocus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WaveTec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Avedro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Encore Vision</a:t>
            </a:r>
          </a:p>
          <a:p>
            <a:pPr lvl="1" eaLnBrk="1" hangingPunct="1"/>
            <a:r>
              <a:rPr lang="en-US" sz="2000" dirty="0" err="1" smtClean="0"/>
              <a:t>LenSx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Dr</a:t>
            </a:r>
            <a:r>
              <a:rPr lang="en-US" sz="2400" smtClean="0"/>
              <a:t>. Hunter </a:t>
            </a:r>
            <a:r>
              <a:rPr lang="en-US" sz="2400" dirty="0" smtClean="0"/>
              <a:t>has no financial relationships to disclose.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973263"/>
            <a:ext cx="4235450" cy="4419600"/>
          </a:xfrm>
        </p:spPr>
        <p:txBody>
          <a:bodyPr/>
          <a:lstStyle/>
          <a:p>
            <a:pPr lvl="1" eaLnBrk="1" hangingPunct="1"/>
            <a:r>
              <a:rPr lang="en-US" sz="2000" dirty="0" err="1" smtClean="0"/>
              <a:t>Wavefront</a:t>
            </a:r>
            <a:r>
              <a:rPr lang="en-US" sz="2000" dirty="0" smtClean="0"/>
              <a:t> Science</a:t>
            </a:r>
          </a:p>
          <a:p>
            <a:pPr lvl="1" eaLnBrk="1" hangingPunct="1"/>
            <a:r>
              <a:rPr lang="en-US" sz="2000" dirty="0" err="1" smtClean="0"/>
              <a:t>NeuroVision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High Performance Optics</a:t>
            </a:r>
          </a:p>
          <a:p>
            <a:pPr lvl="1" eaLnBrk="1" hangingPunct="1"/>
            <a:r>
              <a:rPr lang="en-US" sz="2000" dirty="0" err="1" smtClean="0"/>
              <a:t>OcuSense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QuestVision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Visiometrics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Tracey Technologies</a:t>
            </a:r>
          </a:p>
          <a:p>
            <a:pPr lvl="1" eaLnBrk="1" hangingPunct="1"/>
            <a:r>
              <a:rPr lang="en-US" sz="2000" dirty="0" smtClean="0"/>
              <a:t>High Performance Optics</a:t>
            </a:r>
          </a:p>
          <a:p>
            <a:pPr lvl="1" eaLnBrk="1" hangingPunct="1"/>
            <a:r>
              <a:rPr lang="en-US" sz="2000" dirty="0" smtClean="0"/>
              <a:t>Topcon</a:t>
            </a:r>
          </a:p>
          <a:p>
            <a:pPr lvl="1" eaLnBrk="1" hangingPunct="1"/>
            <a:r>
              <a:rPr lang="en-US" sz="2000" dirty="0" smtClean="0"/>
              <a:t>Ocular Optics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Dr. Durrie Potential Conflicts of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compare injection, subconjunctival hemorrhage, patient comfort, and adverse events during and after SBK for each of the three drops.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Brimonidine</a:t>
            </a:r>
            <a:r>
              <a:rPr lang="en-US" dirty="0" smtClean="0"/>
              <a:t> is a selective </a:t>
            </a:r>
            <a:r>
              <a:rPr lang="el-GR" dirty="0" smtClean="0"/>
              <a:t>α</a:t>
            </a:r>
            <a:r>
              <a:rPr lang="en-US" dirty="0" smtClean="0"/>
              <a:t>-2 adrenergic agonist that causes vasoconstriction when administered topically</a:t>
            </a:r>
            <a:r>
              <a:rPr lang="en-US" baseline="30000" dirty="0" smtClean="0"/>
              <a:t>1,2</a:t>
            </a:r>
            <a:endParaRPr lang="en-US" dirty="0" smtClean="0"/>
          </a:p>
          <a:p>
            <a:pPr lvl="1"/>
            <a:r>
              <a:rPr lang="en-US" dirty="0" smtClean="0"/>
              <a:t>Recently shown to increase chance of flap slip after LASIK,</a:t>
            </a:r>
            <a:r>
              <a:rPr lang="en-US" baseline="30000" dirty="0" smtClean="0"/>
              <a:t>3</a:t>
            </a:r>
            <a:r>
              <a:rPr lang="en-US" dirty="0" smtClean="0"/>
              <a:t> and to decrease chance of flap slip after LASIK</a:t>
            </a:r>
            <a:r>
              <a:rPr lang="en-US" baseline="30000" dirty="0" smtClean="0"/>
              <a:t>4</a:t>
            </a:r>
            <a:endParaRPr lang="en-US" dirty="0" smtClean="0"/>
          </a:p>
          <a:p>
            <a:r>
              <a:rPr lang="en-US" dirty="0" err="1" smtClean="0"/>
              <a:t>Naphazoline</a:t>
            </a:r>
            <a:r>
              <a:rPr lang="en-US" dirty="0" smtClean="0"/>
              <a:t> is a non-selective adrenergic agonist with greater </a:t>
            </a:r>
            <a:r>
              <a:rPr lang="el-GR" dirty="0" smtClean="0"/>
              <a:t>α</a:t>
            </a:r>
            <a:r>
              <a:rPr lang="en-US" dirty="0" smtClean="0"/>
              <a:t>-1 than </a:t>
            </a:r>
            <a:r>
              <a:rPr lang="el-GR" dirty="0" smtClean="0"/>
              <a:t>α</a:t>
            </a:r>
            <a:r>
              <a:rPr lang="en-US" dirty="0" smtClean="0"/>
              <a:t>-2 effect</a:t>
            </a:r>
            <a:r>
              <a:rPr lang="en-US" baseline="30000" dirty="0" smtClean="0"/>
              <a:t>5</a:t>
            </a:r>
            <a:endParaRPr lang="en-US" dirty="0" smtClean="0"/>
          </a:p>
          <a:p>
            <a:pPr lvl="1"/>
            <a:r>
              <a:rPr lang="en-US" dirty="0" smtClean="0"/>
              <a:t>Only study in literature addressing </a:t>
            </a:r>
            <a:r>
              <a:rPr lang="en-US" dirty="0" err="1" smtClean="0"/>
              <a:t>naphazoline</a:t>
            </a:r>
            <a:r>
              <a:rPr lang="en-US" dirty="0" smtClean="0"/>
              <a:t> with LASIK did not address complications</a:t>
            </a:r>
            <a:r>
              <a:rPr lang="en-US" baseline="30000" dirty="0" smtClean="0"/>
              <a:t>6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1-hour and 1-day prospective, randomized clinical trial includes 180 consecutive patients (360 eyes) that underwent Sub-Bowman Keratomileusis (SBK) for the correction of myopia or hyperopia with or without astigmatism</a:t>
            </a:r>
          </a:p>
          <a:p>
            <a:r>
              <a:rPr lang="en-US" dirty="0" smtClean="0"/>
              <a:t>All procedures were performed with the IntraLase FS Laser and Wavelight Allegretto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were randomized into three groups receiving differing drops in each eye pre-operatively</a:t>
            </a:r>
          </a:p>
          <a:p>
            <a:pPr lvl="1"/>
            <a:r>
              <a:rPr lang="en-US" dirty="0" err="1" smtClean="0"/>
              <a:t>Alphagan</a:t>
            </a:r>
            <a:r>
              <a:rPr lang="en-US" dirty="0" smtClean="0"/>
              <a:t> P 0.025% in one eye and Naphcon-A in the contralateral eye </a:t>
            </a:r>
          </a:p>
          <a:p>
            <a:pPr lvl="1"/>
            <a:r>
              <a:rPr lang="en-US" dirty="0" err="1" smtClean="0"/>
              <a:t>Alphagan</a:t>
            </a:r>
            <a:r>
              <a:rPr lang="en-US" dirty="0" smtClean="0"/>
              <a:t> P 0.025% in one eye and Systane Ultra in the contralateral eye</a:t>
            </a:r>
          </a:p>
          <a:p>
            <a:pPr lvl="1"/>
            <a:r>
              <a:rPr lang="en-US" dirty="0" smtClean="0"/>
              <a:t>Naphcon-A in one eye and Systane Ultra in the contralateral eye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filled out questionnaires one hour and one day post-operatively to compare pain and irritation for each eye</a:t>
            </a:r>
          </a:p>
          <a:p>
            <a:r>
              <a:rPr lang="en-US" dirty="0" smtClean="0"/>
              <a:t>Patients were also examined one hour and one day post-operatively for uncorrected visual acuity, injection, subconjunctival hemorrhage, and debris under the flap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dirty="0" err="1" smtClean="0"/>
              <a:t>Alphagan</a:t>
            </a:r>
            <a:r>
              <a:rPr lang="en-US" dirty="0" smtClean="0"/>
              <a:t> 0.025% vs. Systane Ultra</a:t>
            </a:r>
            <a:endParaRPr lang="en-US" dirty="0"/>
          </a:p>
        </p:txBody>
      </p:sp>
      <p:pic>
        <p:nvPicPr>
          <p:cNvPr id="5" name="Content Placeholder 4" descr="al pr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0"/>
            <a:ext cx="3810000" cy="2886987"/>
          </a:xfrm>
        </p:spPr>
      </p:pic>
      <p:pic>
        <p:nvPicPr>
          <p:cNvPr id="9" name="Content Placeholder 8" descr="systane pr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76800" y="2286000"/>
            <a:ext cx="3810000" cy="2883383"/>
          </a:xfrm>
        </p:spPr>
      </p:pic>
      <p:sp>
        <p:nvSpPr>
          <p:cNvPr id="6" name="TextBox 5"/>
          <p:cNvSpPr txBox="1"/>
          <p:nvPr/>
        </p:nvSpPr>
        <p:spPr>
          <a:xfrm>
            <a:off x="1" y="5638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Intra-operative photos of same patient with </a:t>
            </a:r>
            <a:r>
              <a:rPr lang="en-US" dirty="0" err="1" smtClean="0"/>
              <a:t>Alphagan</a:t>
            </a:r>
            <a:r>
              <a:rPr lang="en-US" dirty="0" smtClean="0"/>
              <a:t> 0.025% OD (R) and Systane Ultra OS (L)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of 180 patients enrolled, with expected completion of enrollment May 2010</a:t>
            </a:r>
          </a:p>
          <a:p>
            <a:r>
              <a:rPr lang="en-US" dirty="0" smtClean="0"/>
              <a:t>Single incidence of bilateral flap slip in patient randomized to Naphcon vs. </a:t>
            </a:r>
            <a:r>
              <a:rPr lang="en-US" dirty="0" err="1" smtClean="0"/>
              <a:t>Brimonidine</a:t>
            </a:r>
            <a:r>
              <a:rPr lang="en-US" dirty="0" smtClean="0"/>
              <a:t> 0.025%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rrie theme">
  <a:themeElements>
    <a:clrScheme name="Office Theme 11">
      <a:dk1>
        <a:srgbClr val="000000"/>
      </a:dk1>
      <a:lt1>
        <a:srgbClr val="FFFFFF"/>
      </a:lt1>
      <a:dk2>
        <a:srgbClr val="DCB845"/>
      </a:dk2>
      <a:lt2>
        <a:srgbClr val="808080"/>
      </a:lt2>
      <a:accent1>
        <a:srgbClr val="7A0000"/>
      </a:accent1>
      <a:accent2>
        <a:srgbClr val="F2C930"/>
      </a:accent2>
      <a:accent3>
        <a:srgbClr val="FFFFFF"/>
      </a:accent3>
      <a:accent4>
        <a:srgbClr val="000000"/>
      </a:accent4>
      <a:accent5>
        <a:srgbClr val="BEAAAA"/>
      </a:accent5>
      <a:accent6>
        <a:srgbClr val="DBB62A"/>
      </a:accent6>
      <a:hlink>
        <a:srgbClr val="960000"/>
      </a:hlink>
      <a:folHlink>
        <a:srgbClr val="1E0E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2C930"/>
        </a:dk2>
        <a:lt2>
          <a:srgbClr val="808080"/>
        </a:lt2>
        <a:accent1>
          <a:srgbClr val="720000"/>
        </a:accent1>
        <a:accent2>
          <a:srgbClr val="DCB845"/>
        </a:accent2>
        <a:accent3>
          <a:srgbClr val="FFFFFF"/>
        </a:accent3>
        <a:accent4>
          <a:srgbClr val="000000"/>
        </a:accent4>
        <a:accent5>
          <a:srgbClr val="BCAAAA"/>
        </a:accent5>
        <a:accent6>
          <a:srgbClr val="C7A63E"/>
        </a:accent6>
        <a:hlink>
          <a:srgbClr val="960000"/>
        </a:hlink>
        <a:folHlink>
          <a:srgbClr val="1E0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2C930"/>
        </a:dk2>
        <a:lt2>
          <a:srgbClr val="808080"/>
        </a:lt2>
        <a:accent1>
          <a:srgbClr val="960000"/>
        </a:accent1>
        <a:accent2>
          <a:srgbClr val="DCB845"/>
        </a:accent2>
        <a:accent3>
          <a:srgbClr val="FFFFFF"/>
        </a:accent3>
        <a:accent4>
          <a:srgbClr val="000000"/>
        </a:accent4>
        <a:accent5>
          <a:srgbClr val="C9AAAA"/>
        </a:accent5>
        <a:accent6>
          <a:srgbClr val="C7A63E"/>
        </a:accent6>
        <a:hlink>
          <a:srgbClr val="CC6100"/>
        </a:hlink>
        <a:folHlink>
          <a:srgbClr val="1E0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F2C930"/>
        </a:dk2>
        <a:lt2>
          <a:srgbClr val="808080"/>
        </a:lt2>
        <a:accent1>
          <a:srgbClr val="7A0000"/>
        </a:accent1>
        <a:accent2>
          <a:srgbClr val="DCB845"/>
        </a:accent2>
        <a:accent3>
          <a:srgbClr val="FFFFFF"/>
        </a:accent3>
        <a:accent4>
          <a:srgbClr val="000000"/>
        </a:accent4>
        <a:accent5>
          <a:srgbClr val="BEAAAA"/>
        </a:accent5>
        <a:accent6>
          <a:srgbClr val="C7A63E"/>
        </a:accent6>
        <a:hlink>
          <a:srgbClr val="960000"/>
        </a:hlink>
        <a:folHlink>
          <a:srgbClr val="1E0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DCB845"/>
        </a:dk2>
        <a:lt2>
          <a:srgbClr val="808080"/>
        </a:lt2>
        <a:accent1>
          <a:srgbClr val="7A0000"/>
        </a:accent1>
        <a:accent2>
          <a:srgbClr val="F2C930"/>
        </a:accent2>
        <a:accent3>
          <a:srgbClr val="FFFFFF"/>
        </a:accent3>
        <a:accent4>
          <a:srgbClr val="000000"/>
        </a:accent4>
        <a:accent5>
          <a:srgbClr val="BEAAAA"/>
        </a:accent5>
        <a:accent6>
          <a:srgbClr val="DBB62A"/>
        </a:accent6>
        <a:hlink>
          <a:srgbClr val="960000"/>
        </a:hlink>
        <a:folHlink>
          <a:srgbClr val="1E0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durrie theme</Template>
  <TotalTime>219</TotalTime>
  <Words>652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durrie theme</vt:lpstr>
      <vt:lpstr>Prospective, Randomized Comparison of Fellow Eyes Undergoing SBK with Use of Brimonidine 0.025%, Naphazoline 0.025% with Pheniramine 0.3%, or Artificial Tears</vt:lpstr>
      <vt:lpstr>Dr. Durrie Potential Conflicts of Interest</vt:lpstr>
      <vt:lpstr>Purpose</vt:lpstr>
      <vt:lpstr>Background</vt:lpstr>
      <vt:lpstr>Study Design</vt:lpstr>
      <vt:lpstr>Study Design</vt:lpstr>
      <vt:lpstr>Study Design</vt:lpstr>
      <vt:lpstr>Alphagan 0.025% vs. Systane Ultra</vt:lpstr>
      <vt:lpstr>Current Findings</vt:lpstr>
      <vt:lpstr>Reports to Come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Prospective, Randomized, Controlled Comparison of Fellow Eyes Undergoing SBK with Use of Alphagan 0.025%, or Naphcon-A for Vasoconstriction</dc:title>
  <dc:creator>jhunter</dc:creator>
  <cp:lastModifiedBy>jhunter</cp:lastModifiedBy>
  <cp:revision>26</cp:revision>
  <dcterms:created xsi:type="dcterms:W3CDTF">2010-03-09T20:20:27Z</dcterms:created>
  <dcterms:modified xsi:type="dcterms:W3CDTF">2010-03-24T18:15:47Z</dcterms:modified>
</cp:coreProperties>
</file>