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89" r:id="rId3"/>
    <p:sldId id="299" r:id="rId4"/>
    <p:sldId id="300" r:id="rId5"/>
    <p:sldId id="290" r:id="rId6"/>
    <p:sldId id="291" r:id="rId7"/>
    <p:sldId id="292" r:id="rId8"/>
    <p:sldId id="294" r:id="rId9"/>
    <p:sldId id="301" r:id="rId10"/>
    <p:sldId id="296" r:id="rId11"/>
  </p:sldIdLst>
  <p:sldSz cx="9144000" cy="6858000" type="screen4x3"/>
  <p:notesSz cx="7099300" cy="102346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6666FF"/>
    <a:srgbClr val="CCFFCC"/>
    <a:srgbClr val="00FF00"/>
    <a:srgbClr val="99FF99"/>
    <a:srgbClr val="FFFF99"/>
    <a:srgbClr val="FF6600"/>
    <a:srgbClr val="FF505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 autoAdjust="0"/>
    <p:restoredTop sz="85395" autoAdjust="0"/>
  </p:normalViewPr>
  <p:slideViewPr>
    <p:cSldViewPr snapToGrid="0">
      <p:cViewPr>
        <p:scale>
          <a:sx n="100" d="100"/>
          <a:sy n="100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t" anchorCtr="0" compatLnSpc="1">
            <a:prstTxWarp prst="textNoShape">
              <a:avLst/>
            </a:prstTxWarp>
          </a:bodyPr>
          <a:lstStyle>
            <a:lvl1pPr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13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t" anchorCtr="0" compatLnSpc="1">
            <a:prstTxWarp prst="textNoShape">
              <a:avLst/>
            </a:prstTxWarp>
          </a:bodyPr>
          <a:lstStyle>
            <a:lvl1pPr algn="r"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743"/>
            <a:ext cx="3077188" cy="5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b" anchorCtr="0" compatLnSpc="1">
            <a:prstTxWarp prst="textNoShape">
              <a:avLst/>
            </a:prstTxWarp>
          </a:bodyPr>
          <a:lstStyle>
            <a:lvl1pPr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13" y="9721743"/>
            <a:ext cx="3077188" cy="51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b" anchorCtr="0" compatLnSpc="1">
            <a:prstTxWarp prst="textNoShape">
              <a:avLst/>
            </a:prstTxWarp>
          </a:bodyPr>
          <a:lstStyle>
            <a:lvl1pPr algn="r"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5804748-345F-4910-BAF1-7F57254296DE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t" anchorCtr="0" compatLnSpc="1">
            <a:prstTxWarp prst="textNoShape">
              <a:avLst/>
            </a:prstTxWarp>
          </a:bodyPr>
          <a:lstStyle>
            <a:lvl1pPr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463" y="0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t" anchorCtr="0" compatLnSpc="1">
            <a:prstTxWarp prst="textNoShape">
              <a:avLst/>
            </a:prstTxWarp>
          </a:bodyPr>
          <a:lstStyle>
            <a:lvl1pPr algn="r"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4925" cy="38369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755" y="4861685"/>
            <a:ext cx="5677790" cy="460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348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115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b" anchorCtr="0" compatLnSpc="1">
            <a:prstTxWarp prst="textNoShape">
              <a:avLst/>
            </a:prstTxWarp>
          </a:bodyPr>
          <a:lstStyle>
            <a:lvl1pPr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48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463" y="9720115"/>
            <a:ext cx="3077188" cy="512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6056" tIns="48029" rIns="96056" bIns="48029" numCol="1" anchor="b" anchorCtr="0" compatLnSpc="1">
            <a:prstTxWarp prst="textNoShape">
              <a:avLst/>
            </a:prstTxWarp>
          </a:bodyPr>
          <a:lstStyle>
            <a:lvl1pPr algn="r" defTabSz="960658" eaLnBrk="1" hangingPunct="1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19516B6D-1AB2-4A3F-86D8-F3F237D4FF8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baseline="0" dirty="0" smtClean="0"/>
          </a:p>
          <a:p>
            <a:r>
              <a:rPr lang="en-GB" baseline="0" dirty="0" smtClean="0"/>
              <a:t>% 20/25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16B6D-1AB2-4A3F-86D8-F3F237D4FF88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16B6D-1AB2-4A3F-86D8-F3F237D4FF88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Get rid of logo</a:t>
            </a:r>
          </a:p>
          <a:p>
            <a:r>
              <a:rPr lang="en-GB" dirty="0" smtClean="0"/>
              <a:t>Discuss clinical significance of contrast</a:t>
            </a:r>
            <a:r>
              <a:rPr lang="en-GB" baseline="0" dirty="0" smtClean="0"/>
              <a:t> drop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16B6D-1AB2-4A3F-86D8-F3F237D4FF88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Comment on age drift to explain some</a:t>
            </a:r>
            <a:r>
              <a:rPr lang="en-GB" baseline="0" dirty="0" smtClean="0"/>
              <a:t> of the regression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16B6D-1AB2-4A3F-86D8-F3F237D4FF88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16B6D-1AB2-4A3F-86D8-F3F237D4FF88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9516B6D-1AB2-4A3F-86D8-F3F237D4FF88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" descr="background_mai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2793" tIns="46397" rIns="92793" bIns="46397" anchor="ctr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pic>
        <p:nvPicPr>
          <p:cNvPr id="6" name="Picture 15" descr="logo_quinze_fing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5825" y="6197600"/>
            <a:ext cx="16827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logo_corn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675" y="6167438"/>
            <a:ext cx="1785938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logo_guy_st_thoma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32375" y="6269038"/>
            <a:ext cx="1944688" cy="30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LVC_Eye_A4"/>
          <p:cNvPicPr>
            <a:picLocks noChangeAspect="1" noChangeArrowheads="1"/>
          </p:cNvPicPr>
          <p:nvPr/>
        </p:nvPicPr>
        <p:blipFill>
          <a:blip r:embed="rId6" cstate="print"/>
          <a:srcRect l="1796" t="2856" r="86533" b="84755"/>
          <a:stretch>
            <a:fillRect/>
          </a:stretch>
        </p:blipFill>
        <p:spPr bwMode="auto">
          <a:xfrm>
            <a:off x="1498600" y="5589588"/>
            <a:ext cx="12477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LVC_Eye_A4"/>
          <p:cNvPicPr>
            <a:picLocks noChangeAspect="1" noChangeArrowheads="1"/>
          </p:cNvPicPr>
          <p:nvPr/>
        </p:nvPicPr>
        <p:blipFill>
          <a:blip r:embed="rId6" cstate="print"/>
          <a:srcRect l="22227" t="10478" r="21870" b="9492"/>
          <a:stretch>
            <a:fillRect/>
          </a:stretch>
        </p:blipFill>
        <p:spPr bwMode="auto">
          <a:xfrm>
            <a:off x="177800" y="5326063"/>
            <a:ext cx="135255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Y:\Creative\Logos2008\LVC_A4_Landscape.jpg"/>
          <p:cNvPicPr>
            <a:picLocks noChangeAspect="1" noChangeArrowheads="1"/>
          </p:cNvPicPr>
          <p:nvPr userDrawn="1"/>
        </p:nvPicPr>
        <p:blipFill>
          <a:blip r:embed="rId7" cstate="print"/>
          <a:srcRect l="22090" t="11073" r="22684" b="11409"/>
          <a:stretch>
            <a:fillRect/>
          </a:stretch>
        </p:blipFill>
        <p:spPr bwMode="auto">
          <a:xfrm>
            <a:off x="47625" y="5248275"/>
            <a:ext cx="15621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4156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81000" y="530225"/>
            <a:ext cx="8410575" cy="187007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smtClean="0"/>
              <a:t>Click to edit Master title style</a:t>
            </a:r>
          </a:p>
        </p:txBody>
      </p:sp>
      <p:sp>
        <p:nvSpPr>
          <p:cNvPr id="134157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019425"/>
            <a:ext cx="6400800" cy="1752600"/>
          </a:xfrm>
        </p:spPr>
        <p:txBody>
          <a:bodyPr/>
          <a:lstStyle>
            <a:lvl1pPr marL="0" indent="0">
              <a:buFontTx/>
              <a:buNone/>
              <a:defRPr smtClean="0">
                <a:solidFill>
                  <a:schemeClr val="bg1"/>
                </a:solidFill>
                <a:latin typeface="Arial" charset="0"/>
              </a:defRPr>
            </a:lvl1pPr>
          </a:lstStyle>
          <a:p>
            <a:r>
              <a:rPr lang="en-GB" dirty="0" smtClean="0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3"/>
          <p:cNvSpPr>
            <a:spLocks noChangeShapeType="1"/>
          </p:cNvSpPr>
          <p:nvPr/>
        </p:nvSpPr>
        <p:spPr bwMode="auto">
          <a:xfrm>
            <a:off x="242888" y="798513"/>
            <a:ext cx="8658225" cy="0"/>
          </a:xfrm>
          <a:prstGeom prst="line">
            <a:avLst/>
          </a:prstGeom>
          <a:noFill/>
          <a:ln w="25400">
            <a:solidFill>
              <a:srgbClr val="00774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Times" charset="0"/>
            </a:endParaRP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rgbClr val="008000"/>
            </a:solidFill>
            <a:miter lim="800000"/>
            <a:headEnd/>
            <a:tailEnd/>
          </a:ln>
          <a:effectLst/>
        </p:spPr>
        <p:txBody>
          <a:bodyPr wrap="none" lIns="92793" tIns="46397" rIns="92793" bIns="46397" anchor="ctr"/>
          <a:lstStyle/>
          <a:p>
            <a:pPr>
              <a:defRPr/>
            </a:pPr>
            <a:endParaRPr lang="de-DE">
              <a:latin typeface="Times" charset="0"/>
            </a:endParaRPr>
          </a:p>
        </p:txBody>
      </p:sp>
      <p:pic>
        <p:nvPicPr>
          <p:cNvPr id="6" name="Picture 15" descr="logo_quinze_fing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88" y="6508750"/>
            <a:ext cx="97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logo_corn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4925" y="6491288"/>
            <a:ext cx="10398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7" descr="logo_guy_st_thoma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89213" y="6532563"/>
            <a:ext cx="1136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8" descr="LVC_Eye_A4"/>
          <p:cNvPicPr>
            <a:picLocks noChangeAspect="1" noChangeArrowheads="1"/>
          </p:cNvPicPr>
          <p:nvPr/>
        </p:nvPicPr>
        <p:blipFill>
          <a:blip r:embed="rId5" cstate="print"/>
          <a:srcRect l="1796" t="2856" r="86533" b="84755"/>
          <a:stretch>
            <a:fillRect/>
          </a:stretch>
        </p:blipFill>
        <p:spPr bwMode="auto">
          <a:xfrm>
            <a:off x="449263" y="6403975"/>
            <a:ext cx="5826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9" descr="LVC_Eye_A4"/>
          <p:cNvPicPr>
            <a:picLocks noChangeAspect="1" noChangeArrowheads="1"/>
          </p:cNvPicPr>
          <p:nvPr/>
        </p:nvPicPr>
        <p:blipFill>
          <a:blip r:embed="rId5" cstate="print"/>
          <a:srcRect l="22227" t="10478" r="21870" b="9492"/>
          <a:stretch>
            <a:fillRect/>
          </a:stretch>
        </p:blipFill>
        <p:spPr bwMode="auto">
          <a:xfrm>
            <a:off x="53975" y="6413500"/>
            <a:ext cx="414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Line 21"/>
          <p:cNvSpPr>
            <a:spLocks noChangeShapeType="1"/>
          </p:cNvSpPr>
          <p:nvPr/>
        </p:nvSpPr>
        <p:spPr bwMode="auto">
          <a:xfrm flipH="1">
            <a:off x="0" y="639921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7348538" y="644683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rgbClr val="075F37"/>
                </a:solidFill>
                <a:latin typeface="Arial" charset="0"/>
              </a:rPr>
              <a:t>©DZ Reinstein 2009</a:t>
            </a:r>
          </a:p>
          <a:p>
            <a:pPr algn="r">
              <a:defRPr/>
            </a:pPr>
            <a:r>
              <a:rPr lang="en-US" sz="900" b="1" dirty="0">
                <a:solidFill>
                  <a:srgbClr val="075F37"/>
                </a:solidFill>
                <a:latin typeface="Arial" charset="0"/>
              </a:rPr>
              <a:t>dzr@londonvisionclinic.com</a:t>
            </a:r>
          </a:p>
        </p:txBody>
      </p:sp>
      <p:sp>
        <p:nvSpPr>
          <p:cNvPr id="13" name="Line 23"/>
          <p:cNvSpPr>
            <a:spLocks noChangeShapeType="1"/>
          </p:cNvSpPr>
          <p:nvPr/>
        </p:nvSpPr>
        <p:spPr bwMode="auto">
          <a:xfrm>
            <a:off x="1166813" y="6446838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4" name="Line 24"/>
          <p:cNvSpPr>
            <a:spLocks noChangeShapeType="1"/>
          </p:cNvSpPr>
          <p:nvPr/>
        </p:nvSpPr>
        <p:spPr bwMode="auto">
          <a:xfrm>
            <a:off x="2481263" y="6446838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5" name="Line 25"/>
          <p:cNvSpPr>
            <a:spLocks noChangeShapeType="1"/>
          </p:cNvSpPr>
          <p:nvPr/>
        </p:nvSpPr>
        <p:spPr bwMode="auto">
          <a:xfrm>
            <a:off x="3852863" y="6448425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6" name="Line 26"/>
          <p:cNvSpPr>
            <a:spLocks noChangeShapeType="1"/>
          </p:cNvSpPr>
          <p:nvPr/>
        </p:nvSpPr>
        <p:spPr bwMode="auto">
          <a:xfrm>
            <a:off x="5062538" y="6448425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8227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8313" y="815975"/>
            <a:ext cx="8207375" cy="1831975"/>
          </a:xfrm>
        </p:spPr>
        <p:txBody>
          <a:bodyPr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227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21310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14400"/>
            <a:ext cx="4232275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914400"/>
            <a:ext cx="4233863" cy="5394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39700"/>
            <a:ext cx="8621713" cy="546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50825" y="914400"/>
            <a:ext cx="8618538" cy="5394325"/>
          </a:xfrm>
        </p:spPr>
        <p:txBody>
          <a:bodyPr/>
          <a:lstStyle/>
          <a:p>
            <a:pPr lvl="0"/>
            <a:endParaRPr lang="en-GB" noProof="0" smtClean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139700"/>
            <a:ext cx="8621713" cy="546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914400"/>
            <a:ext cx="8618538" cy="5260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028" name="Picture 15" descr="logo_quinze_fingts"/>
          <p:cNvPicPr>
            <a:picLocks noChangeAspect="1" noChangeArrowheads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1288" y="6508750"/>
            <a:ext cx="976312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6" descr="logo_cornell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04925" y="6491288"/>
            <a:ext cx="1039813" cy="26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7" descr="logo_guy_st_thomas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89213" y="6532563"/>
            <a:ext cx="11366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8" descr="LVC_Eye_A4"/>
          <p:cNvPicPr>
            <a:picLocks noChangeAspect="1" noChangeArrowheads="1"/>
          </p:cNvPicPr>
          <p:nvPr userDrawn="1"/>
        </p:nvPicPr>
        <p:blipFill>
          <a:blip r:embed="rId10" cstate="print"/>
          <a:srcRect l="1796" t="2856" r="86533" b="84755"/>
          <a:stretch>
            <a:fillRect/>
          </a:stretch>
        </p:blipFill>
        <p:spPr bwMode="auto">
          <a:xfrm>
            <a:off x="449263" y="6403975"/>
            <a:ext cx="582612" cy="43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19" descr="LVC_Eye_A4"/>
          <p:cNvPicPr>
            <a:picLocks noChangeAspect="1" noChangeArrowheads="1"/>
          </p:cNvPicPr>
          <p:nvPr userDrawn="1"/>
        </p:nvPicPr>
        <p:blipFill>
          <a:blip r:embed="rId10" cstate="print"/>
          <a:srcRect l="22227" t="10478" r="21870" b="9492"/>
          <a:stretch>
            <a:fillRect/>
          </a:stretch>
        </p:blipFill>
        <p:spPr bwMode="auto">
          <a:xfrm>
            <a:off x="53975" y="6413500"/>
            <a:ext cx="414338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21"/>
          <p:cNvSpPr>
            <a:spLocks noChangeShapeType="1"/>
          </p:cNvSpPr>
          <p:nvPr userDrawn="1"/>
        </p:nvSpPr>
        <p:spPr bwMode="auto">
          <a:xfrm flipH="1">
            <a:off x="0" y="6399213"/>
            <a:ext cx="91440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0" name="Text Box 22"/>
          <p:cNvSpPr txBox="1">
            <a:spLocks noChangeArrowheads="1"/>
          </p:cNvSpPr>
          <p:nvPr userDrawn="1"/>
        </p:nvSpPr>
        <p:spPr bwMode="auto">
          <a:xfrm>
            <a:off x="7348538" y="6446838"/>
            <a:ext cx="1752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900" b="1" dirty="0">
                <a:solidFill>
                  <a:srgbClr val="075F37"/>
                </a:solidFill>
                <a:latin typeface="Arial" charset="0"/>
              </a:rPr>
              <a:t>©DZ Reinstein 2009</a:t>
            </a:r>
          </a:p>
          <a:p>
            <a:pPr algn="r">
              <a:defRPr/>
            </a:pPr>
            <a:r>
              <a:rPr lang="en-US" sz="900" b="1" dirty="0">
                <a:solidFill>
                  <a:srgbClr val="075F37"/>
                </a:solidFill>
                <a:latin typeface="Arial" charset="0"/>
              </a:rPr>
              <a:t>dzr@londonvisionclinic.com</a:t>
            </a:r>
          </a:p>
        </p:txBody>
      </p:sp>
      <p:sp>
        <p:nvSpPr>
          <p:cNvPr id="11" name="Line 23"/>
          <p:cNvSpPr>
            <a:spLocks noChangeShapeType="1"/>
          </p:cNvSpPr>
          <p:nvPr userDrawn="1"/>
        </p:nvSpPr>
        <p:spPr bwMode="auto">
          <a:xfrm>
            <a:off x="1166813" y="6446838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2" name="Line 24"/>
          <p:cNvSpPr>
            <a:spLocks noChangeShapeType="1"/>
          </p:cNvSpPr>
          <p:nvPr userDrawn="1"/>
        </p:nvSpPr>
        <p:spPr bwMode="auto">
          <a:xfrm>
            <a:off x="2481263" y="6446838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3" name="Line 25"/>
          <p:cNvSpPr>
            <a:spLocks noChangeShapeType="1"/>
          </p:cNvSpPr>
          <p:nvPr userDrawn="1"/>
        </p:nvSpPr>
        <p:spPr bwMode="auto">
          <a:xfrm>
            <a:off x="3852863" y="6448425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4" name="Line 26"/>
          <p:cNvSpPr>
            <a:spLocks noChangeShapeType="1"/>
          </p:cNvSpPr>
          <p:nvPr userDrawn="1"/>
        </p:nvSpPr>
        <p:spPr bwMode="auto">
          <a:xfrm>
            <a:off x="5062538" y="6448425"/>
            <a:ext cx="0" cy="352425"/>
          </a:xfrm>
          <a:prstGeom prst="line">
            <a:avLst/>
          </a:prstGeom>
          <a:noFill/>
          <a:ln w="19050">
            <a:solidFill>
              <a:srgbClr val="5F5F5F"/>
            </a:solidFill>
            <a:prstDash val="sysDot"/>
            <a:round/>
            <a:headEnd/>
            <a:tailEnd/>
          </a:ln>
          <a:effectLst/>
        </p:spPr>
        <p:txBody>
          <a:bodyPr lIns="92793" tIns="46397" rIns="92793" bIns="46397"/>
          <a:lstStyle/>
          <a:p>
            <a:pPr>
              <a:defRPr/>
            </a:pPr>
            <a:endParaRPr lang="en-GB">
              <a:latin typeface="Times" charset="0"/>
            </a:endParaRPr>
          </a:p>
        </p:txBody>
      </p:sp>
      <p:sp>
        <p:nvSpPr>
          <p:cNvPr id="15" name="Line 3"/>
          <p:cNvSpPr>
            <a:spLocks noChangeShapeType="1"/>
          </p:cNvSpPr>
          <p:nvPr userDrawn="1"/>
        </p:nvSpPr>
        <p:spPr bwMode="auto">
          <a:xfrm>
            <a:off x="242888" y="798513"/>
            <a:ext cx="8658225" cy="0"/>
          </a:xfrm>
          <a:prstGeom prst="line">
            <a:avLst/>
          </a:prstGeom>
          <a:noFill/>
          <a:ln w="25400">
            <a:solidFill>
              <a:srgbClr val="00774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de-DE">
              <a:latin typeface="Times" charset="0"/>
            </a:endParaRPr>
          </a:p>
        </p:txBody>
      </p:sp>
      <p:pic>
        <p:nvPicPr>
          <p:cNvPr id="1040" name="Picture 2" descr="Y:\Creative\Logos2008\LVC_A4_Landscape.jpg"/>
          <p:cNvPicPr>
            <a:picLocks noChangeAspect="1" noChangeArrowheads="1"/>
          </p:cNvPicPr>
          <p:nvPr userDrawn="1"/>
        </p:nvPicPr>
        <p:blipFill>
          <a:blip r:embed="rId11" cstate="print"/>
          <a:srcRect l="22090" t="11073" r="22684" b="11409"/>
          <a:stretch>
            <a:fillRect/>
          </a:stretch>
        </p:blipFill>
        <p:spPr bwMode="auto">
          <a:xfrm>
            <a:off x="76200" y="6440488"/>
            <a:ext cx="36195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50" r:id="rId4"/>
    <p:sldLayoutId id="2147483751" r:id="rId5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600">
          <a:solidFill>
            <a:schemeClr val="accent2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rgbClr val="075F37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rgbClr val="075F37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rgbClr val="075F37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75F37"/>
          </a:solidFill>
          <a:latin typeface="Arial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75F37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75F37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75F37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>
          <a:solidFill>
            <a:srgbClr val="075F37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36525" y="533400"/>
            <a:ext cx="8539163" cy="1831975"/>
          </a:xfrm>
        </p:spPr>
        <p:txBody>
          <a:bodyPr/>
          <a:lstStyle/>
          <a:p>
            <a:r>
              <a:rPr lang="en-GB" dirty="0" smtClean="0"/>
              <a:t>One and two-year clinical </a:t>
            </a:r>
            <a:r>
              <a:rPr lang="en-GB" dirty="0"/>
              <a:t>outcomes of LASIK for high </a:t>
            </a:r>
            <a:r>
              <a:rPr lang="en-GB" dirty="0" smtClean="0"/>
              <a:t>hyperopia </a:t>
            </a:r>
            <a:endParaRPr lang="en-GB" dirty="0">
              <a:solidFill>
                <a:srgbClr val="FFFF00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1138" y="2751138"/>
            <a:ext cx="8634412" cy="175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de-DE" sz="2100" dirty="0"/>
              <a:t>Dan Z Reinstein MD MA(Cantab) FRCSC</a:t>
            </a:r>
            <a:r>
              <a:rPr lang="de-DE" sz="2100" baseline="30000" dirty="0"/>
              <a:t>1,2,3,4</a:t>
            </a:r>
          </a:p>
          <a:p>
            <a:pPr>
              <a:lnSpc>
                <a:spcPct val="90000"/>
              </a:lnSpc>
            </a:pPr>
            <a:r>
              <a:rPr lang="de-DE" sz="2100" dirty="0"/>
              <a:t>Timothy J Archer, MA(Oxon), DipCompSci(Cantab)</a:t>
            </a:r>
            <a:r>
              <a:rPr lang="de-DE" sz="2100" baseline="30000" dirty="0"/>
              <a:t>1</a:t>
            </a:r>
            <a:r>
              <a:rPr lang="de-DE" sz="2100" dirty="0"/>
              <a:t> </a:t>
            </a:r>
          </a:p>
          <a:p>
            <a:pPr>
              <a:lnSpc>
                <a:spcPct val="90000"/>
              </a:lnSpc>
            </a:pPr>
            <a:r>
              <a:rPr lang="de-DE" sz="2100" dirty="0"/>
              <a:t>Marine Gobbe, MSTOptom, PhD</a:t>
            </a:r>
            <a:r>
              <a:rPr lang="de-DE" sz="2100" baseline="30000" dirty="0"/>
              <a:t>1</a:t>
            </a:r>
          </a:p>
          <a:p>
            <a:pPr>
              <a:lnSpc>
                <a:spcPct val="90000"/>
              </a:lnSpc>
            </a:pPr>
            <a:endParaRPr lang="en-GB" sz="1600" dirty="0"/>
          </a:p>
          <a:p>
            <a:pPr>
              <a:lnSpc>
                <a:spcPct val="90000"/>
              </a:lnSpc>
            </a:pPr>
            <a:r>
              <a:rPr lang="en-GB" sz="1200" dirty="0"/>
              <a:t>1. London Vision Clinic, London, UK</a:t>
            </a:r>
            <a:br>
              <a:rPr lang="en-GB" sz="1200" dirty="0"/>
            </a:br>
            <a:r>
              <a:rPr lang="en-GB" sz="1200" dirty="0"/>
              <a:t>2. St. Thomas’ Hospital - Kings College, London, UK</a:t>
            </a:r>
            <a:br>
              <a:rPr lang="en-GB" sz="1200" dirty="0"/>
            </a:br>
            <a:r>
              <a:rPr lang="en-GB" sz="1200" dirty="0"/>
              <a:t>3. Weill Medical College of Cornell University, New York</a:t>
            </a:r>
            <a:br>
              <a:rPr lang="en-GB" sz="1200" dirty="0"/>
            </a:br>
            <a:r>
              <a:rPr lang="en-GB" sz="1200" dirty="0"/>
              <a:t>4. Centre </a:t>
            </a:r>
            <a:r>
              <a:rPr lang="en-GB" sz="1200" dirty="0" err="1"/>
              <a:t>Hospitalier</a:t>
            </a:r>
            <a:r>
              <a:rPr lang="en-GB" sz="1200" dirty="0"/>
              <a:t> National </a:t>
            </a:r>
            <a:r>
              <a:rPr lang="en-GB" sz="1200" dirty="0" err="1"/>
              <a:t>d’Ophtalmologie</a:t>
            </a:r>
            <a:r>
              <a:rPr lang="en-GB" sz="1200" dirty="0"/>
              <a:t>, (Pr. </a:t>
            </a:r>
            <a:r>
              <a:rPr lang="en-GB" sz="1200" dirty="0" err="1"/>
              <a:t>Laroche</a:t>
            </a:r>
            <a:r>
              <a:rPr lang="en-GB" sz="1200" dirty="0"/>
              <a:t>), Paris, France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81325" y="5095875"/>
            <a:ext cx="6000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Financial Disclosure</a:t>
            </a:r>
            <a:r>
              <a:rPr lang="en-GB" sz="12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2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The author (DZ Reinstein) acknowledges a financial interest in Artemis™ VHF digital ultrasound (</a:t>
            </a:r>
            <a:r>
              <a:rPr lang="en-US" sz="1200" dirty="0" err="1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ArcScan</a:t>
            </a:r>
            <a:r>
              <a:rPr lang="en-US" sz="12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Inc, Morrison, CO)</a:t>
            </a:r>
          </a:p>
          <a:p>
            <a:r>
              <a:rPr lang="en-GB" sz="12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The author (DZ Reinstein) is a consultant for Carl </a:t>
            </a:r>
            <a:r>
              <a:rPr lang="en-GB" sz="1200" dirty="0" err="1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Zeiss</a:t>
            </a:r>
            <a:r>
              <a:rPr lang="en-GB" sz="12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1200" dirty="0" err="1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Meditec</a:t>
            </a:r>
            <a:r>
              <a:rPr lang="en-GB" sz="1200" dirty="0" smtClean="0">
                <a:solidFill>
                  <a:srgbClr val="CCFFFF"/>
                </a:solidFill>
                <a:latin typeface="Arial" pitchFamily="34" charset="0"/>
                <a:cs typeface="Arial" pitchFamily="34" charset="0"/>
              </a:rPr>
              <a:t> AG (Jena, Germany)</a:t>
            </a:r>
            <a:endParaRPr lang="en-US" sz="1200" dirty="0" smtClean="0">
              <a:solidFill>
                <a:srgbClr val="CCFFFF"/>
              </a:solidFill>
              <a:latin typeface="Arial" pitchFamily="34" charset="0"/>
              <a:cs typeface="Arial" pitchFamily="34" charset="0"/>
            </a:endParaRPr>
          </a:p>
          <a:p>
            <a:endParaRPr lang="en-US" sz="1200" dirty="0" smtClean="0">
              <a:solidFill>
                <a:srgbClr val="CCFFFF"/>
              </a:solidFill>
              <a:latin typeface="+mn-lt"/>
            </a:endParaRPr>
          </a:p>
          <a:p>
            <a:endParaRPr lang="en-GB" sz="1200" dirty="0">
              <a:solidFill>
                <a:srgbClr val="CCFF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0825" y="914401"/>
            <a:ext cx="8618538" cy="3810000"/>
          </a:xfrm>
        </p:spPr>
        <p:txBody>
          <a:bodyPr/>
          <a:lstStyle/>
          <a:p>
            <a:r>
              <a:rPr lang="en-GB" sz="2000" dirty="0" smtClean="0"/>
              <a:t>Equal or better outcomes than IOLs</a:t>
            </a:r>
          </a:p>
          <a:p>
            <a:r>
              <a:rPr lang="en-GB" sz="2000" dirty="0" smtClean="0"/>
              <a:t>Risks associated with IOLs avoided:</a:t>
            </a:r>
          </a:p>
          <a:p>
            <a:pPr lvl="1"/>
            <a:r>
              <a:rPr lang="en-GB" sz="1400" dirty="0" smtClean="0">
                <a:solidFill>
                  <a:srgbClr val="006600"/>
                </a:solidFill>
              </a:rPr>
              <a:t>No endothelial cell loss (</a:t>
            </a:r>
            <a:r>
              <a:rPr lang="en-GB" sz="1400" dirty="0" smtClean="0">
                <a:solidFill>
                  <a:srgbClr val="006600"/>
                </a:solidFill>
                <a:cs typeface="Arial" pitchFamily="34" charset="0"/>
              </a:rPr>
              <a:t>4.3% over 3 years with Artisan IOL </a:t>
            </a:r>
            <a:r>
              <a:rPr lang="en-GB" sz="1400" baseline="30000" dirty="0" smtClean="0">
                <a:solidFill>
                  <a:srgbClr val="006600"/>
                </a:solidFill>
                <a:cs typeface="Arial" pitchFamily="34" charset="0"/>
              </a:rPr>
              <a:t>[1]</a:t>
            </a:r>
            <a:r>
              <a:rPr lang="en-GB" sz="1400" dirty="0" smtClean="0">
                <a:solidFill>
                  <a:srgbClr val="006600"/>
                </a:solidFill>
                <a:cs typeface="Arial" pitchFamily="34" charset="0"/>
              </a:rPr>
              <a:t>, </a:t>
            </a:r>
            <a:r>
              <a:rPr lang="en-GB" sz="1400" dirty="0" smtClean="0">
                <a:solidFill>
                  <a:srgbClr val="006600"/>
                </a:solidFill>
              </a:rPr>
              <a:t>5.4% over 1 year with </a:t>
            </a:r>
            <a:r>
              <a:rPr lang="en-GB" sz="1400" dirty="0" err="1" smtClean="0">
                <a:solidFill>
                  <a:srgbClr val="006600"/>
                </a:solidFill>
              </a:rPr>
              <a:t>Kelman</a:t>
            </a:r>
            <a:r>
              <a:rPr lang="en-GB" sz="1400" dirty="0" smtClean="0">
                <a:solidFill>
                  <a:srgbClr val="006600"/>
                </a:solidFill>
              </a:rPr>
              <a:t> Duet </a:t>
            </a:r>
            <a:r>
              <a:rPr lang="en-GB" sz="1400" dirty="0" err="1" smtClean="0">
                <a:solidFill>
                  <a:srgbClr val="006600"/>
                </a:solidFill>
              </a:rPr>
              <a:t>Phakic</a:t>
            </a:r>
            <a:r>
              <a:rPr lang="en-GB" sz="1400" dirty="0" smtClean="0">
                <a:solidFill>
                  <a:srgbClr val="006600"/>
                </a:solidFill>
              </a:rPr>
              <a:t> IOL </a:t>
            </a:r>
            <a:r>
              <a:rPr lang="en-GB" sz="1400" baseline="30000" dirty="0" smtClean="0">
                <a:solidFill>
                  <a:srgbClr val="006600"/>
                </a:solidFill>
              </a:rPr>
              <a:t>[2]</a:t>
            </a:r>
            <a:r>
              <a:rPr lang="en-GB" sz="1400" dirty="0" smtClean="0">
                <a:solidFill>
                  <a:srgbClr val="006600"/>
                </a:solidFill>
              </a:rPr>
              <a:t>)</a:t>
            </a:r>
          </a:p>
          <a:p>
            <a:pPr lvl="1"/>
            <a:r>
              <a:rPr lang="en-GB" sz="1400" dirty="0" smtClean="0"/>
              <a:t>No PCO (7.1% to 31.1% with </a:t>
            </a:r>
            <a:r>
              <a:rPr lang="en-GB" sz="1400" dirty="0" err="1" smtClean="0"/>
              <a:t>monofocal</a:t>
            </a:r>
            <a:r>
              <a:rPr lang="en-GB" sz="1400" dirty="0" smtClean="0"/>
              <a:t> IOLs </a:t>
            </a:r>
            <a:r>
              <a:rPr lang="en-GB" sz="1400" baseline="30000" dirty="0" smtClean="0"/>
              <a:t>[3]</a:t>
            </a:r>
            <a:r>
              <a:rPr lang="en-GB" sz="1400" dirty="0" smtClean="0"/>
              <a:t>, 48% with the </a:t>
            </a:r>
            <a:r>
              <a:rPr lang="en-GB" sz="1400" dirty="0" err="1" smtClean="0"/>
              <a:t>Tetraflex</a:t>
            </a:r>
            <a:r>
              <a:rPr lang="en-GB" sz="1400" dirty="0" smtClean="0"/>
              <a:t> lens </a:t>
            </a:r>
            <a:r>
              <a:rPr lang="en-GB" sz="1400" baseline="30000" dirty="0" smtClean="0"/>
              <a:t>[4]</a:t>
            </a:r>
            <a:r>
              <a:rPr lang="en-GB" sz="1400" dirty="0" smtClean="0"/>
              <a:t>)</a:t>
            </a:r>
          </a:p>
          <a:p>
            <a:pPr lvl="1"/>
            <a:r>
              <a:rPr lang="en-GB" sz="1400" dirty="0" smtClean="0"/>
              <a:t>No other complications associated with intra-ocular surgery</a:t>
            </a:r>
          </a:p>
          <a:p>
            <a:r>
              <a:rPr lang="en-GB" sz="2000" dirty="0" smtClean="0"/>
              <a:t>Epithelial thickness  better indicator than </a:t>
            </a:r>
            <a:r>
              <a:rPr lang="en-GB" sz="2000" dirty="0" err="1" smtClean="0"/>
              <a:t>keratometry</a:t>
            </a:r>
            <a:r>
              <a:rPr lang="en-GB" sz="2000" dirty="0" smtClean="0"/>
              <a:t> for preventing apical </a:t>
            </a:r>
            <a:r>
              <a:rPr lang="en-GB" sz="2000" dirty="0" err="1" smtClean="0"/>
              <a:t>epitheliopathy</a:t>
            </a:r>
            <a:endParaRPr lang="en-GB" sz="2000" dirty="0" smtClean="0"/>
          </a:p>
          <a:p>
            <a:r>
              <a:rPr lang="en-GB" sz="2000" dirty="0" smtClean="0"/>
              <a:t>Centration on corneal vertex </a:t>
            </a:r>
            <a:r>
              <a:rPr lang="en-GB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(</a:t>
            </a:r>
            <a:r>
              <a:rPr lang="en-GB" sz="2000" i="1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NB opposes convention!</a:t>
            </a:r>
            <a:r>
              <a:rPr lang="en-GB" sz="2000" dirty="0" smtClean="0">
                <a:solidFill>
                  <a:schemeClr val="accent4">
                    <a:lumMod val="75000"/>
                    <a:lumOff val="25000"/>
                  </a:schemeClr>
                </a:solidFill>
              </a:rPr>
              <a:t>)</a:t>
            </a:r>
          </a:p>
          <a:p>
            <a:r>
              <a:rPr lang="en-GB" sz="2000" dirty="0" smtClean="0"/>
              <a:t>Contrast sensitivity: slight reduction but not clinically significant </a:t>
            </a:r>
            <a:r>
              <a:rPr lang="en-GB" sz="1400" dirty="0" smtClean="0">
                <a:solidFill>
                  <a:srgbClr val="006600"/>
                </a:solidFill>
              </a:rPr>
              <a:t>(cf. Significant loss of CS with multifocal intraocular lenses </a:t>
            </a:r>
            <a:r>
              <a:rPr lang="en-GB" sz="1400" baseline="30000" dirty="0" smtClean="0">
                <a:solidFill>
                  <a:srgbClr val="006600"/>
                </a:solidFill>
              </a:rPr>
              <a:t>[5,6]</a:t>
            </a:r>
            <a:r>
              <a:rPr lang="en-GB" sz="1400" dirty="0" smtClean="0">
                <a:solidFill>
                  <a:srgbClr val="006600"/>
                </a:solidFill>
              </a:rPr>
              <a:t>)</a:t>
            </a:r>
          </a:p>
          <a:p>
            <a:r>
              <a:rPr lang="en-GB" sz="2000" dirty="0" smtClean="0"/>
              <a:t>Stability: slight hyperopic shift over 2 years (+0.32D</a:t>
            </a:r>
            <a:r>
              <a:rPr lang="en-GB" sz="2000" dirty="0" smtClean="0"/>
              <a:t>)</a:t>
            </a:r>
            <a:endParaRPr lang="en-GB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0" y="4988664"/>
            <a:ext cx="9144000" cy="13619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[1] Desai et al - Long-term results of the Artisan IOL for the correction of severe and extreme hyperopia in the United States: A prospective Multi-   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Center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Study – ARVO 2008</a:t>
            </a:r>
          </a:p>
          <a:p>
            <a:pPr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[2]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Alio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et al. The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Kelman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Duet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Phakic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Intraocular Lens: 1-year Results. J Refract Surg. 2007;23:868-878</a:t>
            </a:r>
          </a:p>
          <a:p>
            <a:pPr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[3] </a:t>
            </a:r>
            <a:r>
              <a:rPr lang="en-US" sz="1000" b="1" dirty="0" err="1" smtClean="0">
                <a:solidFill>
                  <a:srgbClr val="008000"/>
                </a:solidFill>
                <a:latin typeface="Arial" pitchFamily="34" charset="0"/>
              </a:rPr>
              <a:t>Auffarth</a:t>
            </a: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</a:rPr>
              <a:t> et al. Ophthalmic </a:t>
            </a:r>
            <a:r>
              <a:rPr lang="en-US" sz="1000" b="1" dirty="0" err="1" smtClean="0">
                <a:solidFill>
                  <a:srgbClr val="008000"/>
                </a:solidFill>
                <a:latin typeface="Arial" pitchFamily="34" charset="0"/>
              </a:rPr>
              <a:t>Epidemiol</a:t>
            </a: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</a:rPr>
              <a:t>. 2004; 11(4)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</a:t>
            </a:r>
          </a:p>
          <a:p>
            <a:pPr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[4]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Wolffsohn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J. Two-year performance of the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Tetraflex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accommodative IOL. ARVO – May 2008</a:t>
            </a:r>
          </a:p>
          <a:p>
            <a:pPr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[5] Alfonso et al. Prospective visual evaluation of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apodized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diffractive intraocular lenses. J Cataract Refract Surg. 2007;33: 1235-1243.</a:t>
            </a:r>
          </a:p>
          <a:p>
            <a:pPr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[6] </a:t>
            </a:r>
            <a:r>
              <a:rPr lang="en-US" sz="1000" b="1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Schmidinger</a:t>
            </a:r>
            <a:r>
              <a:rPr lang="en-US" sz="1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et al. Contrast sensitivity function in eyes with diffractive bifocal intraocular lenses. J Cataract Refract Surg. 2005;31:2076-2083</a:t>
            </a:r>
            <a:endParaRPr lang="en-GB" sz="1000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 - Patients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934278"/>
            <a:ext cx="4232275" cy="53943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 dirty="0" smtClean="0"/>
              <a:t>636 eyes</a:t>
            </a:r>
          </a:p>
          <a:p>
            <a:pPr>
              <a:lnSpc>
                <a:spcPct val="90000"/>
              </a:lnSpc>
            </a:pPr>
            <a:r>
              <a:rPr lang="en-GB" sz="2000" dirty="0" smtClean="0"/>
              <a:t>371 patients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cs typeface="Arial" pitchFamily="34" charset="0"/>
              </a:rPr>
              <a:t>Age</a:t>
            </a:r>
            <a:r>
              <a:rPr lang="en-US" sz="2000" dirty="0" smtClean="0">
                <a:cs typeface="Arial" pitchFamily="34" charset="0"/>
              </a:rPr>
              <a:t>: 18 to 78 years, median 51 years</a:t>
            </a:r>
          </a:p>
          <a:p>
            <a:pPr>
              <a:lnSpc>
                <a:spcPct val="90000"/>
              </a:lnSpc>
            </a:pPr>
            <a:r>
              <a:rPr lang="en-US" sz="2000" b="1" dirty="0" smtClean="0">
                <a:cs typeface="Arial" pitchFamily="34" charset="0"/>
              </a:rPr>
              <a:t>BSCVA: </a:t>
            </a:r>
            <a:r>
              <a:rPr lang="en-US" sz="2000" dirty="0" smtClean="0">
                <a:cs typeface="Arial" pitchFamily="34" charset="0"/>
              </a:rPr>
              <a:t> 66% ≥ 20/20</a:t>
            </a: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cs typeface="Arial" pitchFamily="34" charset="0"/>
              </a:rPr>
              <a:t>Planned two-stage </a:t>
            </a:r>
            <a:r>
              <a:rPr lang="en-US" sz="2000" dirty="0" smtClean="0">
                <a:cs typeface="Arial" pitchFamily="34" charset="0"/>
              </a:rPr>
              <a:t>treatments = 20% (none enhanced)</a:t>
            </a: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cs typeface="Arial" pitchFamily="34" charset="0"/>
              </a:rPr>
              <a:t>Enhancement rate: </a:t>
            </a:r>
            <a:r>
              <a:rPr lang="en-US" sz="2000" dirty="0" smtClean="0">
                <a:solidFill>
                  <a:srgbClr val="FF3300"/>
                </a:solidFill>
                <a:cs typeface="Arial" pitchFamily="34" charset="0"/>
              </a:rPr>
              <a:t>25%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cs typeface="Arial" pitchFamily="34" charset="0"/>
              </a:rPr>
              <a:t>This includes patients who could see 20/20</a:t>
            </a:r>
          </a:p>
          <a:p>
            <a:pPr lvl="1">
              <a:lnSpc>
                <a:spcPct val="90000"/>
              </a:lnSpc>
            </a:pPr>
            <a:r>
              <a:rPr lang="en-US" sz="1800" dirty="0" smtClean="0">
                <a:cs typeface="Arial" pitchFamily="34" charset="0"/>
              </a:rPr>
              <a:t>If enhancement had been denied for 20/25 or better, </a:t>
            </a:r>
            <a:br>
              <a:rPr lang="en-US" sz="1800" dirty="0" smtClean="0">
                <a:cs typeface="Arial" pitchFamily="34" charset="0"/>
              </a:rPr>
            </a:br>
            <a:r>
              <a:rPr lang="en-US" sz="1800" dirty="0" smtClean="0">
                <a:cs typeface="Arial" pitchFamily="34" charset="0"/>
              </a:rPr>
              <a:t>the enhancement rate would have been </a:t>
            </a:r>
            <a:r>
              <a:rPr lang="en-US" sz="1800" dirty="0" smtClean="0">
                <a:solidFill>
                  <a:srgbClr val="FF3300"/>
                </a:solidFill>
                <a:cs typeface="Arial" pitchFamily="34" charset="0"/>
              </a:rPr>
              <a:t>9%</a:t>
            </a:r>
            <a:endParaRPr lang="en-US" sz="18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GB" dirty="0" smtClean="0"/>
          </a:p>
          <a:p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34888"/>
            <a:ext cx="4233863" cy="5482785"/>
          </a:xfrm>
        </p:spPr>
        <p:txBody>
          <a:bodyPr/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2000" b="1" dirty="0" smtClean="0"/>
              <a:t>Hyperopia</a:t>
            </a:r>
            <a:r>
              <a:rPr lang="en-GB" sz="2000" dirty="0" smtClean="0"/>
              <a:t>: +</a:t>
            </a:r>
            <a:r>
              <a:rPr lang="en-US" sz="2000" dirty="0" smtClean="0">
                <a:cs typeface="Arial" pitchFamily="34" charset="0"/>
              </a:rPr>
              <a:t>4.00 to +7.50 D, mean </a:t>
            </a:r>
            <a:r>
              <a:rPr lang="en-GB" sz="2000" dirty="0" smtClean="0"/>
              <a:t>+5.35 </a:t>
            </a:r>
            <a:r>
              <a:rPr lang="en-US" sz="2000" dirty="0" smtClean="0">
                <a:cs typeface="Arial" pitchFamily="34" charset="0"/>
              </a:rPr>
              <a:t>± 1.01 D </a:t>
            </a:r>
          </a:p>
          <a:p>
            <a:pPr>
              <a:lnSpc>
                <a:spcPct val="120000"/>
              </a:lnSpc>
            </a:pPr>
            <a:r>
              <a:rPr lang="en-US" sz="2000" b="1" dirty="0" smtClean="0">
                <a:cs typeface="Arial" pitchFamily="34" charset="0"/>
              </a:rPr>
              <a:t>Cylinder</a:t>
            </a:r>
            <a:r>
              <a:rPr lang="en-US" sz="2000" dirty="0" smtClean="0">
                <a:cs typeface="Arial" pitchFamily="34" charset="0"/>
              </a:rPr>
              <a:t> : 0.00 to -3.00 D,   mean -0.98 ± 0.70 D </a:t>
            </a: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lnSpc>
                <a:spcPct val="90000"/>
              </a:lnSpc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2000" b="1" dirty="0" smtClean="0">
                <a:cs typeface="Arial" pitchFamily="34" charset="0"/>
              </a:rPr>
              <a:t>Surgery</a:t>
            </a:r>
            <a:r>
              <a:rPr lang="en-US" sz="2000" dirty="0" smtClean="0">
                <a:cs typeface="Arial" pitchFamily="34" charset="0"/>
              </a:rPr>
              <a:t>: MEL80 excimer Laser, </a:t>
            </a:r>
            <a:r>
              <a:rPr lang="en-US" sz="2000" dirty="0" err="1" smtClean="0">
                <a:cs typeface="Arial" pitchFamily="34" charset="0"/>
              </a:rPr>
              <a:t>Hansatome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microkeratome</a:t>
            </a:r>
            <a:r>
              <a:rPr lang="en-US" sz="2000" dirty="0" smtClean="0">
                <a:cs typeface="Arial" pitchFamily="34" charset="0"/>
              </a:rPr>
              <a:t> or </a:t>
            </a:r>
            <a:r>
              <a:rPr lang="en-US" sz="2000" dirty="0" err="1" smtClean="0">
                <a:cs typeface="Arial" pitchFamily="34" charset="0"/>
              </a:rPr>
              <a:t>Visumax</a:t>
            </a:r>
            <a:r>
              <a:rPr lang="en-US" sz="2000" dirty="0" smtClean="0">
                <a:cs typeface="Arial" pitchFamily="34" charset="0"/>
              </a:rPr>
              <a:t> </a:t>
            </a:r>
            <a:r>
              <a:rPr lang="en-US" sz="2000" dirty="0" err="1" smtClean="0">
                <a:cs typeface="Arial" pitchFamily="34" charset="0"/>
              </a:rPr>
              <a:t>femtosecond</a:t>
            </a:r>
            <a:endParaRPr lang="en-US" sz="2000" dirty="0" smtClean="0"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	Visual axis centration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>
                <a:cs typeface="Arial" pitchFamily="34" charset="0"/>
              </a:rPr>
              <a:t>	Optical zone: 7 mm</a:t>
            </a:r>
          </a:p>
          <a:p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8572" y="2492421"/>
            <a:ext cx="3928163" cy="235423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Methods: Corneal Vertex Centration</a:t>
            </a:r>
            <a:endParaRPr lang="en-GB" dirty="0"/>
          </a:p>
        </p:txBody>
      </p:sp>
      <p:pic>
        <p:nvPicPr>
          <p:cNvPr id="10" name="Content Placeholder 9" descr="OrbscanGoffinTinaOS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20995"/>
          <a:stretch>
            <a:fillRect/>
          </a:stretch>
        </p:blipFill>
        <p:spPr>
          <a:xfrm rot="10800000">
            <a:off x="107816" y="1425375"/>
            <a:ext cx="2156861" cy="1812262"/>
          </a:xfrm>
        </p:spPr>
      </p:pic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910817" y="2263706"/>
            <a:ext cx="144462" cy="144462"/>
            <a:chOff x="1541" y="1286"/>
            <a:chExt cx="91" cy="91"/>
          </a:xfrm>
        </p:grpSpPr>
        <p:sp>
          <p:nvSpPr>
            <p:cNvPr id="5" name="Line 12"/>
            <p:cNvSpPr>
              <a:spLocks noChangeShapeType="1"/>
            </p:cNvSpPr>
            <p:nvPr/>
          </p:nvSpPr>
          <p:spPr bwMode="auto">
            <a:xfrm>
              <a:off x="1586" y="1286"/>
              <a:ext cx="0" cy="9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Line 13"/>
            <p:cNvSpPr>
              <a:spLocks noChangeShapeType="1"/>
            </p:cNvSpPr>
            <p:nvPr/>
          </p:nvSpPr>
          <p:spPr bwMode="auto">
            <a:xfrm rot="5400000">
              <a:off x="1587" y="1285"/>
              <a:ext cx="0" cy="9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7" name="Group 17"/>
          <p:cNvGrpSpPr>
            <a:grpSpLocks/>
          </p:cNvGrpSpPr>
          <p:nvPr/>
        </p:nvGrpSpPr>
        <p:grpSpPr bwMode="auto">
          <a:xfrm>
            <a:off x="1006552" y="2255836"/>
            <a:ext cx="144462" cy="144462"/>
            <a:chOff x="4332" y="1344"/>
            <a:chExt cx="91" cy="91"/>
          </a:xfrm>
        </p:grpSpPr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4377" y="1344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6"/>
            <p:cNvSpPr>
              <a:spLocks noChangeShapeType="1"/>
            </p:cNvSpPr>
            <p:nvPr/>
          </p:nvSpPr>
          <p:spPr bwMode="auto">
            <a:xfrm rot="5400000">
              <a:off x="4378" y="1343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6" name="Picture 15" descr="OrbscanGoffinTinaOSEyeImage.bmp"/>
          <p:cNvPicPr>
            <a:picLocks noChangeAspect="1"/>
          </p:cNvPicPr>
          <p:nvPr/>
        </p:nvPicPr>
        <p:blipFill>
          <a:blip r:embed="rId4" cstate="print"/>
          <a:srcRect l="8913" t="2041" r="20870" b="3841"/>
          <a:stretch>
            <a:fillRect/>
          </a:stretch>
        </p:blipFill>
        <p:spPr>
          <a:xfrm rot="10800000">
            <a:off x="2295934" y="1435768"/>
            <a:ext cx="2036026" cy="1812074"/>
          </a:xfrm>
          <a:prstGeom prst="rect">
            <a:avLst/>
          </a:prstGeom>
        </p:spPr>
      </p:pic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3053284" y="2253147"/>
            <a:ext cx="144462" cy="144462"/>
            <a:chOff x="1541" y="1286"/>
            <a:chExt cx="91" cy="91"/>
          </a:xfrm>
        </p:grpSpPr>
        <p:sp>
          <p:nvSpPr>
            <p:cNvPr id="18" name="Line 12"/>
            <p:cNvSpPr>
              <a:spLocks noChangeShapeType="1"/>
            </p:cNvSpPr>
            <p:nvPr/>
          </p:nvSpPr>
          <p:spPr bwMode="auto">
            <a:xfrm>
              <a:off x="1586" y="1286"/>
              <a:ext cx="0" cy="9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9" name="Line 13"/>
            <p:cNvSpPr>
              <a:spLocks noChangeShapeType="1"/>
            </p:cNvSpPr>
            <p:nvPr/>
          </p:nvSpPr>
          <p:spPr bwMode="auto">
            <a:xfrm rot="5400000">
              <a:off x="1587" y="1285"/>
              <a:ext cx="0" cy="9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20" name="Group 17"/>
          <p:cNvGrpSpPr>
            <a:grpSpLocks/>
          </p:cNvGrpSpPr>
          <p:nvPr/>
        </p:nvGrpSpPr>
        <p:grpSpPr bwMode="auto">
          <a:xfrm>
            <a:off x="3178909" y="2251319"/>
            <a:ext cx="144462" cy="144462"/>
            <a:chOff x="4332" y="1344"/>
            <a:chExt cx="91" cy="91"/>
          </a:xfrm>
        </p:grpSpPr>
        <p:sp>
          <p:nvSpPr>
            <p:cNvPr id="21" name="Line 15"/>
            <p:cNvSpPr>
              <a:spLocks noChangeShapeType="1"/>
            </p:cNvSpPr>
            <p:nvPr/>
          </p:nvSpPr>
          <p:spPr bwMode="auto">
            <a:xfrm>
              <a:off x="4377" y="1344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22" name="Line 16"/>
            <p:cNvSpPr>
              <a:spLocks noChangeShapeType="1"/>
            </p:cNvSpPr>
            <p:nvPr/>
          </p:nvSpPr>
          <p:spPr bwMode="auto">
            <a:xfrm rot="5400000">
              <a:off x="4378" y="1343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59319" y="841664"/>
            <a:ext cx="8780771" cy="40011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Example:  Eye with a </a:t>
            </a:r>
            <a:r>
              <a:rPr lang="en-GB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large nasal angle</a:t>
            </a:r>
            <a:r>
              <a:rPr lang="en-GB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GB" sz="20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kappa</a:t>
            </a:r>
            <a:endParaRPr lang="en-GB" sz="2000" b="1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5" descr="BESTStephenOSEyeTrackerCVAligned"/>
          <p:cNvPicPr>
            <a:picLocks noChangeAspect="1" noChangeArrowheads="1"/>
          </p:cNvPicPr>
          <p:nvPr/>
        </p:nvPicPr>
        <p:blipFill>
          <a:blip r:embed="rId5" cstate="print">
            <a:lum bright="30000" contrast="54000"/>
          </a:blip>
          <a:srcRect/>
          <a:stretch>
            <a:fillRect/>
          </a:stretch>
        </p:blipFill>
        <p:spPr bwMode="auto">
          <a:xfrm>
            <a:off x="4371642" y="1427266"/>
            <a:ext cx="2377440" cy="1783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6725193" y="3631484"/>
            <a:ext cx="2283726" cy="738664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400" b="1" dirty="0">
                <a:solidFill>
                  <a:srgbClr val="008000"/>
                </a:solidFill>
                <a:latin typeface="Arial" pitchFamily="34" charset="0"/>
              </a:rPr>
              <a:t>MEL80 Eye </a:t>
            </a:r>
            <a:r>
              <a:rPr lang="en-GB" sz="1400" b="1" dirty="0" smtClean="0">
                <a:solidFill>
                  <a:srgbClr val="008000"/>
                </a:solidFill>
                <a:latin typeface="Arial" pitchFamily="34" charset="0"/>
              </a:rPr>
              <a:t>Tracker aligned with corneal vertex</a:t>
            </a:r>
            <a:endParaRPr lang="en-GB" sz="1400" b="1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98651" y="3276372"/>
            <a:ext cx="2022430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+    Pupil centre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44196" y="3276372"/>
            <a:ext cx="2023894" cy="338554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+    Corneal Vertex</a:t>
            </a:r>
            <a:endParaRPr lang="en-GB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7"/>
          <p:cNvSpPr txBox="1">
            <a:spLocks noChangeArrowheads="1"/>
          </p:cNvSpPr>
          <p:nvPr/>
        </p:nvSpPr>
        <p:spPr bwMode="auto">
          <a:xfrm>
            <a:off x="4431211" y="3739206"/>
            <a:ext cx="2239754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GB" sz="1400" b="1" dirty="0" err="1" smtClean="0">
                <a:solidFill>
                  <a:srgbClr val="008000"/>
                </a:solidFill>
                <a:latin typeface="Arial" pitchFamily="34" charset="0"/>
              </a:rPr>
              <a:t>Hansatome</a:t>
            </a:r>
            <a:r>
              <a:rPr lang="en-GB" sz="1400" b="1" dirty="0" smtClean="0">
                <a:solidFill>
                  <a:srgbClr val="008000"/>
                </a:solidFill>
                <a:latin typeface="Arial" pitchFamily="34" charset="0"/>
              </a:rPr>
              <a:t> flap centred with corneal vertex</a:t>
            </a:r>
            <a:endParaRPr lang="en-GB" sz="1400" b="1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49" name="Text Box 7"/>
          <p:cNvSpPr txBox="1">
            <a:spLocks noChangeArrowheads="1"/>
          </p:cNvSpPr>
          <p:nvPr/>
        </p:nvSpPr>
        <p:spPr bwMode="auto">
          <a:xfrm>
            <a:off x="280554" y="4378966"/>
            <a:ext cx="869719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</a:rPr>
              <a:t> Flap and corneal ablation centred on the corneal vertex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</a:rPr>
              <a:t> Corneal vertex best approximates the visual axis</a:t>
            </a:r>
            <a:endParaRPr lang="en-GB" sz="1600" dirty="0">
              <a:solidFill>
                <a:srgbClr val="008000"/>
              </a:solidFill>
              <a:latin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0" y="5081151"/>
            <a:ext cx="9144000" cy="17081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No difference in outcomes (accuracy, safety, contrast sensitivity) between a group of eyes with a small angle kappa (pupil centre </a:t>
            </a:r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/>
              </a:rPr>
              <a:t></a:t>
            </a:r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corneal vertex)  and group of eyes with a large angle kappa (pupil offset ≥ 0.55 mm) </a:t>
            </a:r>
            <a:r>
              <a:rPr lang="en-GB" sz="1700" baseline="300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[1]</a:t>
            </a:r>
          </a:p>
          <a:p>
            <a:pPr algn="just"/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Corneal ablation should be centred on the corneal vertex </a:t>
            </a:r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/>
              </a:rPr>
              <a:t> </a:t>
            </a:r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/>
              </a:rPr>
              <a:t>visual </a:t>
            </a:r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  <a:sym typeface="Symbol"/>
              </a:rPr>
              <a:t>axis) </a:t>
            </a:r>
            <a:r>
              <a:rPr lang="en-GB" sz="17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and not 	the pupil centre (line of sight)</a:t>
            </a:r>
          </a:p>
          <a:p>
            <a:pPr algn="just">
              <a:spcBef>
                <a:spcPts val="1200"/>
              </a:spcBef>
            </a:pPr>
            <a:r>
              <a:rPr lang="en-GB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[1] Reinstein et al – Centration of hyperopic ablations: corneal vertex </a:t>
            </a:r>
            <a:r>
              <a:rPr lang="en-GB" sz="10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vs</a:t>
            </a:r>
            <a:r>
              <a:rPr lang="en-GB" sz="1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pupil centre – AAO, Atlanta, 2008.</a:t>
            </a:r>
            <a:endParaRPr lang="en-GB" sz="1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ight Arrow 50"/>
          <p:cNvSpPr/>
          <p:nvPr/>
        </p:nvSpPr>
        <p:spPr bwMode="auto">
          <a:xfrm>
            <a:off x="342900" y="6057900"/>
            <a:ext cx="519546" cy="20781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  <a:ln w="190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0" y="1378526"/>
            <a:ext cx="1943101" cy="1806741"/>
            <a:chOff x="0" y="1378526"/>
            <a:chExt cx="1943101" cy="1806741"/>
          </a:xfrm>
        </p:grpSpPr>
        <p:sp>
          <p:nvSpPr>
            <p:cNvPr id="52" name="TextBox 51"/>
            <p:cNvSpPr txBox="1"/>
            <p:nvPr/>
          </p:nvSpPr>
          <p:spPr>
            <a:xfrm>
              <a:off x="1672937" y="2026231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0" y="2033152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893619" y="2815935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910936" y="1378526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14302" y="3739206"/>
            <a:ext cx="2161308" cy="52322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Orbscan</a:t>
            </a:r>
            <a:r>
              <a:rPr lang="en-GB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Anterior Elevation Map</a:t>
            </a:r>
            <a:endParaRPr lang="en-GB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324102" y="3846928"/>
            <a:ext cx="2071253" cy="307777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Orbscan</a:t>
            </a:r>
            <a:r>
              <a:rPr lang="en-GB" sz="1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Eye Image </a:t>
            </a:r>
            <a:endParaRPr lang="en-GB" sz="1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289481" y="1378526"/>
            <a:ext cx="1943101" cy="1806741"/>
            <a:chOff x="152400" y="1530926"/>
            <a:chExt cx="1943101" cy="1806741"/>
          </a:xfrm>
        </p:grpSpPr>
        <p:sp>
          <p:nvSpPr>
            <p:cNvPr id="64" name="TextBox 63"/>
            <p:cNvSpPr txBox="1"/>
            <p:nvPr/>
          </p:nvSpPr>
          <p:spPr>
            <a:xfrm>
              <a:off x="1825337" y="2178631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52400" y="2185552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046019" y="2968335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1063336" y="1530926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4464626" y="1378526"/>
            <a:ext cx="2026229" cy="1806741"/>
            <a:chOff x="69272" y="1530926"/>
            <a:chExt cx="2026229" cy="1806741"/>
          </a:xfrm>
        </p:grpSpPr>
        <p:sp>
          <p:nvSpPr>
            <p:cNvPr id="69" name="TextBox 68"/>
            <p:cNvSpPr txBox="1"/>
            <p:nvPr/>
          </p:nvSpPr>
          <p:spPr>
            <a:xfrm>
              <a:off x="1825337" y="2178631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N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9272" y="2185552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1046019" y="2968335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S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3336" y="1530926"/>
              <a:ext cx="2701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8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I</a:t>
              </a:r>
              <a:endParaRPr lang="en-GB" sz="18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4884048" y="3276372"/>
            <a:ext cx="174533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Pupil margins</a:t>
            </a:r>
            <a:endParaRPr lang="en-GB" sz="16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9" name="Straight Arrow Connector 78"/>
          <p:cNvCxnSpPr/>
          <p:nvPr/>
        </p:nvCxnSpPr>
        <p:spPr bwMode="auto">
          <a:xfrm rot="5400000" flipH="1" flipV="1">
            <a:off x="7107382" y="2608119"/>
            <a:ext cx="727363" cy="623455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6785283" y="1357744"/>
            <a:ext cx="2277387" cy="2236400"/>
            <a:chOff x="4374571" y="1378526"/>
            <a:chExt cx="2277387" cy="2236400"/>
          </a:xfrm>
        </p:grpSpPr>
        <p:grpSp>
          <p:nvGrpSpPr>
            <p:cNvPr id="40" name="Group 39"/>
            <p:cNvGrpSpPr>
              <a:grpSpLocks noChangeAspect="1"/>
            </p:cNvGrpSpPr>
            <p:nvPr/>
          </p:nvGrpSpPr>
          <p:grpSpPr>
            <a:xfrm>
              <a:off x="4374571" y="1436600"/>
              <a:ext cx="2277387" cy="1804492"/>
              <a:chOff x="701154" y="2775289"/>
              <a:chExt cx="2732821" cy="2165350"/>
            </a:xfrm>
          </p:grpSpPr>
          <p:pic>
            <p:nvPicPr>
              <p:cNvPr id="34" name="Picture 7" descr="BESTStephenOSCornealreflex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l="12962" t="6482" r="7509" b="9491"/>
              <a:stretch>
                <a:fillRect/>
              </a:stretch>
            </p:blipFill>
            <p:spPr bwMode="auto">
              <a:xfrm>
                <a:off x="701154" y="2775289"/>
                <a:ext cx="2732821" cy="2165350"/>
              </a:xfrm>
              <a:prstGeom prst="rect">
                <a:avLst/>
              </a:prstGeom>
              <a:noFill/>
            </p:spPr>
          </p:pic>
          <p:sp>
            <p:nvSpPr>
              <p:cNvPr id="35" name="Oval 8"/>
              <p:cNvSpPr>
                <a:spLocks noChangeArrowheads="1"/>
              </p:cNvSpPr>
              <p:nvPr/>
            </p:nvSpPr>
            <p:spPr bwMode="auto">
              <a:xfrm>
                <a:off x="1230526" y="3152355"/>
                <a:ext cx="1682750" cy="1682750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lIns="92793" tIns="46397" rIns="92793" bIns="46397" anchor="ctr"/>
              <a:lstStyle/>
              <a:p>
                <a:endParaRPr lang="en-GB"/>
              </a:p>
            </p:txBody>
          </p:sp>
          <p:sp>
            <p:nvSpPr>
              <p:cNvPr id="36" name="Oval 9"/>
              <p:cNvSpPr>
                <a:spLocks noChangeArrowheads="1"/>
              </p:cNvSpPr>
              <p:nvPr/>
            </p:nvSpPr>
            <p:spPr bwMode="auto">
              <a:xfrm>
                <a:off x="1794089" y="3790530"/>
                <a:ext cx="431800" cy="431800"/>
              </a:xfrm>
              <a:prstGeom prst="ellips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 wrap="none" lIns="92793" tIns="46397" rIns="92793" bIns="46397" anchor="ctr"/>
              <a:lstStyle/>
              <a:p>
                <a:endParaRPr lang="en-GB"/>
              </a:p>
            </p:txBody>
          </p:sp>
          <p:grpSp>
            <p:nvGrpSpPr>
              <p:cNvPr id="41" name="Group 17"/>
              <p:cNvGrpSpPr>
                <a:grpSpLocks/>
              </p:cNvGrpSpPr>
              <p:nvPr/>
            </p:nvGrpSpPr>
            <p:grpSpPr bwMode="auto">
              <a:xfrm>
                <a:off x="2045190" y="3892268"/>
                <a:ext cx="144462" cy="144462"/>
                <a:chOff x="4332" y="1344"/>
                <a:chExt cx="91" cy="91"/>
              </a:xfrm>
            </p:grpSpPr>
            <p:sp>
              <p:nvSpPr>
                <p:cNvPr id="42" name="Line 15"/>
                <p:cNvSpPr>
                  <a:spLocks noChangeShapeType="1"/>
                </p:cNvSpPr>
                <p:nvPr/>
              </p:nvSpPr>
              <p:spPr bwMode="auto">
                <a:xfrm>
                  <a:off x="4377" y="1344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3" name="Line 16"/>
                <p:cNvSpPr>
                  <a:spLocks noChangeShapeType="1"/>
                </p:cNvSpPr>
                <p:nvPr/>
              </p:nvSpPr>
              <p:spPr bwMode="auto">
                <a:xfrm rot="5400000">
                  <a:off x="4378" y="1343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rgbClr val="FF0000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grpSp>
            <p:nvGrpSpPr>
              <p:cNvPr id="44" name="Group 11"/>
              <p:cNvGrpSpPr>
                <a:grpSpLocks/>
              </p:cNvGrpSpPr>
              <p:nvPr/>
            </p:nvGrpSpPr>
            <p:grpSpPr bwMode="auto">
              <a:xfrm>
                <a:off x="1934340" y="3910490"/>
                <a:ext cx="144462" cy="144462"/>
                <a:chOff x="1541" y="1286"/>
                <a:chExt cx="91" cy="91"/>
              </a:xfrm>
            </p:grpSpPr>
            <p:sp>
              <p:nvSpPr>
                <p:cNvPr id="45" name="Line 12"/>
                <p:cNvSpPr>
                  <a:spLocks noChangeShapeType="1"/>
                </p:cNvSpPr>
                <p:nvPr/>
              </p:nvSpPr>
              <p:spPr bwMode="auto">
                <a:xfrm>
                  <a:off x="1586" y="1286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46" name="Line 13"/>
                <p:cNvSpPr>
                  <a:spLocks noChangeShapeType="1"/>
                </p:cNvSpPr>
                <p:nvPr/>
              </p:nvSpPr>
              <p:spPr bwMode="auto">
                <a:xfrm rot="5400000">
                  <a:off x="1587" y="1285"/>
                  <a:ext cx="0" cy="91"/>
                </a:xfrm>
                <a:prstGeom prst="line">
                  <a:avLst/>
                </a:prstGeom>
                <a:noFill/>
                <a:ln w="25400">
                  <a:solidFill>
                    <a:schemeClr val="bg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</p:grpSp>
        <p:grpSp>
          <p:nvGrpSpPr>
            <p:cNvPr id="62" name="Group 61"/>
            <p:cNvGrpSpPr/>
            <p:nvPr/>
          </p:nvGrpSpPr>
          <p:grpSpPr>
            <a:xfrm>
              <a:off x="4475037" y="1378526"/>
              <a:ext cx="1943101" cy="1806741"/>
              <a:chOff x="152400" y="1530926"/>
              <a:chExt cx="1943101" cy="1806741"/>
            </a:xfrm>
          </p:grpSpPr>
          <p:sp>
            <p:nvSpPr>
              <p:cNvPr id="58" name="TextBox 57"/>
              <p:cNvSpPr txBox="1"/>
              <p:nvPr/>
            </p:nvSpPr>
            <p:spPr>
              <a:xfrm>
                <a:off x="1825337" y="2178631"/>
                <a:ext cx="27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N</a:t>
                </a:r>
                <a:endParaRPr lang="en-GB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52400" y="2185552"/>
                <a:ext cx="27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T</a:t>
                </a:r>
                <a:endParaRPr lang="en-GB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TextBox 59"/>
              <p:cNvSpPr txBox="1"/>
              <p:nvPr/>
            </p:nvSpPr>
            <p:spPr>
              <a:xfrm>
                <a:off x="1046019" y="2968335"/>
                <a:ext cx="27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S</a:t>
                </a:r>
                <a:endParaRPr lang="en-GB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1063336" y="1530926"/>
                <a:ext cx="2701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800" dirty="0" smtClean="0">
                    <a:solidFill>
                      <a:schemeClr val="bg1"/>
                    </a:solidFill>
                    <a:latin typeface="Arial" pitchFamily="34" charset="0"/>
                    <a:cs typeface="Arial" pitchFamily="34" charset="0"/>
                  </a:rPr>
                  <a:t>I</a:t>
                </a:r>
                <a:endParaRPr lang="en-GB" sz="18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82" name="TextBox 81"/>
            <p:cNvSpPr txBox="1"/>
            <p:nvPr/>
          </p:nvSpPr>
          <p:spPr>
            <a:xfrm>
              <a:off x="4593118" y="3276372"/>
              <a:ext cx="1568694" cy="338554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dirty="0" smtClean="0">
                  <a:solidFill>
                    <a:srgbClr val="00FF00"/>
                  </a:solidFill>
                  <a:latin typeface="Arial" pitchFamily="34" charset="0"/>
                  <a:cs typeface="Arial" pitchFamily="34" charset="0"/>
                </a:rPr>
                <a:t>    Flap edge</a:t>
              </a:r>
              <a:endParaRPr lang="en-GB" sz="1600" dirty="0">
                <a:solidFill>
                  <a:srgbClr val="00FF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84" name="Straight Arrow Connector 83"/>
            <p:cNvCxnSpPr/>
            <p:nvPr/>
          </p:nvCxnSpPr>
          <p:spPr bwMode="auto">
            <a:xfrm rot="5400000" flipH="1" flipV="1">
              <a:off x="4458999" y="2922439"/>
              <a:ext cx="640347" cy="123399"/>
            </a:xfrm>
            <a:prstGeom prst="straightConnector1">
              <a:avLst/>
            </a:prstGeom>
            <a:solidFill>
              <a:srgbClr val="FFFFFF"/>
            </a:solidFill>
            <a:ln w="28575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78" name="Straight Arrow Connector 77"/>
          <p:cNvCxnSpPr/>
          <p:nvPr/>
        </p:nvCxnSpPr>
        <p:spPr bwMode="auto">
          <a:xfrm rot="5400000" flipH="1" flipV="1">
            <a:off x="4899314" y="2686050"/>
            <a:ext cx="758536" cy="436418"/>
          </a:xfrm>
          <a:prstGeom prst="straightConnector1">
            <a:avLst/>
          </a:prstGeom>
          <a:solidFill>
            <a:srgbClr val="FFFFFF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0" name="Group 17"/>
          <p:cNvGrpSpPr>
            <a:grpSpLocks/>
          </p:cNvGrpSpPr>
          <p:nvPr/>
        </p:nvGrpSpPr>
        <p:grpSpPr bwMode="auto">
          <a:xfrm>
            <a:off x="5752391" y="2341374"/>
            <a:ext cx="144462" cy="144462"/>
            <a:chOff x="4332" y="1344"/>
            <a:chExt cx="91" cy="91"/>
          </a:xfrm>
        </p:grpSpPr>
        <p:sp>
          <p:nvSpPr>
            <p:cNvPr id="83" name="Line 15"/>
            <p:cNvSpPr>
              <a:spLocks noChangeShapeType="1"/>
            </p:cNvSpPr>
            <p:nvPr/>
          </p:nvSpPr>
          <p:spPr bwMode="auto">
            <a:xfrm>
              <a:off x="4377" y="1344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5" name="Line 16"/>
            <p:cNvSpPr>
              <a:spLocks noChangeShapeType="1"/>
            </p:cNvSpPr>
            <p:nvPr/>
          </p:nvSpPr>
          <p:spPr bwMode="auto">
            <a:xfrm rot="5400000">
              <a:off x="4378" y="1343"/>
              <a:ext cx="0" cy="91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6" name="Group 11"/>
          <p:cNvGrpSpPr>
            <a:grpSpLocks/>
          </p:cNvGrpSpPr>
          <p:nvPr/>
        </p:nvGrpSpPr>
        <p:grpSpPr bwMode="auto">
          <a:xfrm>
            <a:off x="5637157" y="2343202"/>
            <a:ext cx="144462" cy="144462"/>
            <a:chOff x="1541" y="1286"/>
            <a:chExt cx="91" cy="91"/>
          </a:xfrm>
        </p:grpSpPr>
        <p:sp>
          <p:nvSpPr>
            <p:cNvPr id="87" name="Line 12"/>
            <p:cNvSpPr>
              <a:spLocks noChangeShapeType="1"/>
            </p:cNvSpPr>
            <p:nvPr/>
          </p:nvSpPr>
          <p:spPr bwMode="auto">
            <a:xfrm>
              <a:off x="1586" y="1286"/>
              <a:ext cx="0" cy="9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88" name="Line 13"/>
            <p:cNvSpPr>
              <a:spLocks noChangeShapeType="1"/>
            </p:cNvSpPr>
            <p:nvPr/>
          </p:nvSpPr>
          <p:spPr bwMode="auto">
            <a:xfrm rot="5400000">
              <a:off x="1587" y="1285"/>
              <a:ext cx="0" cy="91"/>
            </a:xfrm>
            <a:prstGeom prst="line">
              <a:avLst/>
            </a:prstGeom>
            <a:noFill/>
            <a:ln w="254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Methods: Artemis Two-stage treatment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36513" y="852054"/>
            <a:ext cx="8856663" cy="5394325"/>
          </a:xfrm>
        </p:spPr>
        <p:txBody>
          <a:bodyPr/>
          <a:lstStyle/>
          <a:p>
            <a:pPr marL="838200" lvl="1" indent="-381000">
              <a:buFontTx/>
              <a:buNone/>
            </a:pPr>
            <a:r>
              <a:rPr lang="en-GB" sz="2600" dirty="0" smtClean="0"/>
              <a:t>Artemis two-stage treatment for refractions over +5.50D</a:t>
            </a:r>
          </a:p>
          <a:p>
            <a:pPr marL="838200" lvl="1" indent="-381000">
              <a:spcBef>
                <a:spcPts val="600"/>
              </a:spcBef>
              <a:spcAft>
                <a:spcPts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00099"/>
                </a:solidFill>
              </a:rPr>
              <a:t>Primary treatment: up to +5.50D in the maximum hyperopic meridian</a:t>
            </a:r>
          </a:p>
          <a:p>
            <a:pPr marL="838200" lvl="1" indent="-381000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lang="en-GB" sz="2000" dirty="0" smtClean="0">
                <a:solidFill>
                  <a:srgbClr val="000099"/>
                </a:solidFill>
              </a:rPr>
              <a:t>Post-operative Artemis</a:t>
            </a:r>
            <a:r>
              <a:rPr lang="en-GB" sz="2600" dirty="0" smtClean="0">
                <a:solidFill>
                  <a:srgbClr val="000099"/>
                </a:solidFill>
              </a:rPr>
              <a:t> </a:t>
            </a:r>
          </a:p>
          <a:p>
            <a:pPr marL="838200" lvl="1" indent="-381000">
              <a:buFontTx/>
              <a:buNone/>
            </a:pPr>
            <a:r>
              <a:rPr lang="en-GB" sz="2600" dirty="0" smtClean="0">
                <a:solidFill>
                  <a:srgbClr val="000099"/>
                </a:solidFill>
              </a:rPr>
              <a:t>	</a:t>
            </a:r>
          </a:p>
          <a:p>
            <a:pPr marL="838200" lvl="1" indent="-381000"/>
            <a:endParaRPr lang="en-GB" sz="2600" dirty="0" smtClean="0">
              <a:solidFill>
                <a:srgbClr val="000099"/>
              </a:solidFill>
            </a:endParaRPr>
          </a:p>
          <a:p>
            <a:pPr marL="838200" lvl="1" indent="-381000"/>
            <a:endParaRPr lang="en-GB" sz="2600" dirty="0" smtClean="0">
              <a:solidFill>
                <a:srgbClr val="000099"/>
              </a:solidFill>
            </a:endParaRPr>
          </a:p>
          <a:p>
            <a:pPr marL="838200" lvl="1" indent="-381000">
              <a:buFontTx/>
              <a:buNone/>
            </a:pPr>
            <a:endParaRPr lang="en-GB" sz="2600" dirty="0" smtClean="0">
              <a:solidFill>
                <a:srgbClr val="000099"/>
              </a:solidFill>
            </a:endParaRPr>
          </a:p>
        </p:txBody>
      </p:sp>
      <p:pic>
        <p:nvPicPr>
          <p:cNvPr id="43012" name="Picture 4" descr="PostHyperopiaEpitheliumAverageODS"/>
          <p:cNvPicPr>
            <a:picLocks noChangeAspect="1" noChangeArrowheads="1"/>
          </p:cNvPicPr>
          <p:nvPr/>
        </p:nvPicPr>
        <p:blipFill>
          <a:blip r:embed="rId2" cstate="print"/>
          <a:srcRect t="26147" r="80344"/>
          <a:stretch>
            <a:fillRect/>
          </a:stretch>
        </p:blipFill>
        <p:spPr bwMode="auto">
          <a:xfrm>
            <a:off x="1011307" y="2075365"/>
            <a:ext cx="1702076" cy="1360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 Box 5"/>
          <p:cNvSpPr txBox="1">
            <a:spLocks noChangeArrowheads="1"/>
          </p:cNvSpPr>
          <p:nvPr/>
        </p:nvSpPr>
        <p:spPr bwMode="auto">
          <a:xfrm>
            <a:off x="3105634" y="2080436"/>
            <a:ext cx="4418288" cy="33992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2793" tIns="46397" rIns="92793" bIns="46397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Measurement of thinnest epithelium</a:t>
            </a:r>
            <a:endParaRPr lang="en-US" sz="1600" dirty="0">
              <a:solidFill>
                <a:srgbClr val="000099"/>
              </a:solidFill>
              <a:latin typeface="Arial" pitchFamily="34" charset="0"/>
            </a:endParaRPr>
          </a:p>
        </p:txBody>
      </p:sp>
      <p:sp>
        <p:nvSpPr>
          <p:cNvPr id="43014" name="AutoShape 6"/>
          <p:cNvSpPr>
            <a:spLocks noChangeAspect="1" noChangeArrowheads="1"/>
          </p:cNvSpPr>
          <p:nvPr/>
        </p:nvSpPr>
        <p:spPr bwMode="auto">
          <a:xfrm>
            <a:off x="5336693" y="2436179"/>
            <a:ext cx="201136" cy="303372"/>
          </a:xfrm>
          <a:prstGeom prst="downArrow">
            <a:avLst>
              <a:gd name="adj1" fmla="val 50000"/>
              <a:gd name="adj2" fmla="val 37707"/>
            </a:avLst>
          </a:prstGeom>
          <a:solidFill>
            <a:srgbClr val="CCFFCC"/>
          </a:solidFill>
          <a:ln w="38100">
            <a:solidFill>
              <a:srgbClr val="008000"/>
            </a:solidFill>
            <a:miter lim="800000"/>
            <a:headEnd/>
            <a:tailEnd/>
          </a:ln>
        </p:spPr>
        <p:txBody>
          <a:bodyPr wrap="none" lIns="92793" tIns="46397" rIns="92793" bIns="46397" anchor="ctr"/>
          <a:lstStyle/>
          <a:p>
            <a:endParaRPr lang="en-GB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2769701" y="2731724"/>
            <a:ext cx="5724525" cy="58614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lIns="92793" tIns="46397" rIns="92793" bIns="46397">
            <a:spAutoFit/>
          </a:bodyPr>
          <a:lstStyle/>
          <a:p>
            <a:pPr algn="ctr"/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Calculation of treatable remaining hyperopia based on </a:t>
            </a:r>
            <a:r>
              <a:rPr lang="en-GB" sz="1600" dirty="0" smtClean="0">
                <a:solidFill>
                  <a:srgbClr val="000099"/>
                </a:solidFill>
                <a:latin typeface="Arial" pitchFamily="34" charset="0"/>
              </a:rPr>
              <a:t>minimum epithelial </a:t>
            </a:r>
            <a:r>
              <a:rPr lang="en-GB" sz="1600" dirty="0">
                <a:solidFill>
                  <a:srgbClr val="000099"/>
                </a:solidFill>
                <a:latin typeface="Arial" pitchFamily="34" charset="0"/>
              </a:rPr>
              <a:t>thickness</a:t>
            </a:r>
            <a:endParaRPr lang="en-US" sz="1600" dirty="0">
              <a:solidFill>
                <a:srgbClr val="000099"/>
              </a:solidFill>
              <a:latin typeface="Arial" pitchFamily="34" charset="0"/>
            </a:endParaRP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814" y="3456561"/>
            <a:ext cx="2823817" cy="203706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3605970" y="3461540"/>
            <a:ext cx="2851912" cy="2055368"/>
            <a:chOff x="4292600" y="2946400"/>
            <a:chExt cx="4456113" cy="3211513"/>
          </a:xfrm>
        </p:grpSpPr>
        <p:pic>
          <p:nvPicPr>
            <p:cNvPr id="10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92600" y="2946400"/>
              <a:ext cx="4456113" cy="3211513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11" name="Oval 8"/>
            <p:cNvSpPr>
              <a:spLocks noChangeArrowheads="1"/>
            </p:cNvSpPr>
            <p:nvPr/>
          </p:nvSpPr>
          <p:spPr bwMode="auto">
            <a:xfrm>
              <a:off x="5148263" y="4941888"/>
              <a:ext cx="287337" cy="287337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/>
            </a:ln>
          </p:spPr>
          <p:txBody>
            <a:bodyPr wrap="none" lIns="92793" tIns="46397" rIns="92793" bIns="46397" anchor="ctr"/>
            <a:lstStyle/>
            <a:p>
              <a:endParaRPr lang="en-GB"/>
            </a:p>
          </p:txBody>
        </p:sp>
        <p:sp>
          <p:nvSpPr>
            <p:cNvPr id="12" name="Oval 9"/>
            <p:cNvSpPr>
              <a:spLocks noChangeArrowheads="1"/>
            </p:cNvSpPr>
            <p:nvPr/>
          </p:nvSpPr>
          <p:spPr bwMode="auto">
            <a:xfrm>
              <a:off x="7308850" y="4652963"/>
              <a:ext cx="287338" cy="287337"/>
            </a:xfrm>
            <a:prstGeom prst="ellipse">
              <a:avLst/>
            </a:prstGeom>
            <a:noFill/>
            <a:ln w="63500">
              <a:solidFill>
                <a:srgbClr val="669900"/>
              </a:solidFill>
              <a:round/>
              <a:headEnd/>
              <a:tailEnd/>
            </a:ln>
          </p:spPr>
          <p:txBody>
            <a:bodyPr wrap="none" lIns="92793" tIns="46397" rIns="92793" bIns="46397" anchor="ctr"/>
            <a:lstStyle/>
            <a:p>
              <a:endParaRPr lang="en-GB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75875" y="5505827"/>
            <a:ext cx="8322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Patient could have a flat cornea, but thin epithelium: 	not suitable for retreatment </a:t>
            </a:r>
          </a:p>
          <a:p>
            <a:r>
              <a:rPr lang="en-GB" sz="1600" dirty="0" smtClean="0">
                <a:solidFill>
                  <a:srgbClr val="669900"/>
                </a:solidFill>
                <a:latin typeface="Arial" pitchFamily="34" charset="0"/>
                <a:cs typeface="Arial" pitchFamily="34" charset="0"/>
              </a:rPr>
              <a:t>Patient could have a steep cornea, but thick epithelium: 	suitable for retreatment</a:t>
            </a:r>
            <a:endParaRPr lang="en-GB" sz="1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59826" y="3677022"/>
            <a:ext cx="24450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Epithelial thickness    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is a more reliable tool than </a:t>
            </a:r>
            <a:r>
              <a:rPr lang="en-GB" sz="1600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keratometry</a:t>
            </a:r>
            <a:r>
              <a:rPr lang="en-GB" sz="16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to determine the amount of ablation that can be performed </a:t>
            </a:r>
            <a:r>
              <a:rPr lang="en-GB" sz="1600" baseline="300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[1]</a:t>
            </a:r>
            <a:endParaRPr lang="en-GB" sz="1600" baseline="300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5774632" y="5635034"/>
            <a:ext cx="397565" cy="93918"/>
          </a:xfrm>
          <a:prstGeom prst="rightArrow">
            <a:avLst/>
          </a:prstGeom>
          <a:solidFill>
            <a:srgbClr val="FF505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7" name="Right Arrow 16"/>
          <p:cNvSpPr/>
          <p:nvPr/>
        </p:nvSpPr>
        <p:spPr bwMode="auto">
          <a:xfrm>
            <a:off x="5787884" y="5866947"/>
            <a:ext cx="397565" cy="93918"/>
          </a:xfrm>
          <a:prstGeom prst="rightArrow">
            <a:avLst/>
          </a:prstGeom>
          <a:solidFill>
            <a:srgbClr val="92D050"/>
          </a:solidFill>
          <a:ln w="9525" cap="flat" cmpd="sng" algn="ctr">
            <a:solidFill>
              <a:schemeClr val="accent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6040278"/>
            <a:ext cx="91440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[1] Reinstein et al. Epithelial Thickness After Hyperopic LASIK: Three-dimensional Display With Artemis Very High-frequency Digital Ultrasound. J Refract Surg. 2009 Nov 24:1-10</a:t>
            </a:r>
            <a:endParaRPr lang="en-GB" sz="1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1770278" y="5332781"/>
            <a:ext cx="738836" cy="109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768291" y="5353507"/>
            <a:ext cx="738836" cy="10972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4665" y="5265557"/>
            <a:ext cx="16313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itchFamily="34" charset="0"/>
                <a:cs typeface="Arial" pitchFamily="34" charset="0"/>
              </a:rPr>
              <a:t>Max </a:t>
            </a:r>
            <a:r>
              <a:rPr lang="en-GB" sz="1050" dirty="0" err="1" smtClean="0">
                <a:latin typeface="Arial" pitchFamily="34" charset="0"/>
                <a:cs typeface="Arial" pitchFamily="34" charset="0"/>
              </a:rPr>
              <a:t>Sim</a:t>
            </a:r>
            <a:r>
              <a:rPr lang="en-GB" sz="1050" dirty="0" smtClean="0">
                <a:latin typeface="Arial" pitchFamily="34" charset="0"/>
                <a:cs typeface="Arial" pitchFamily="34" charset="0"/>
              </a:rPr>
              <a:t> K</a:t>
            </a:r>
            <a:endParaRPr lang="en-GB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92296" y="5230199"/>
            <a:ext cx="163137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itchFamily="34" charset="0"/>
                <a:cs typeface="Arial" pitchFamily="34" charset="0"/>
              </a:rPr>
              <a:t>Attempted SEQ</a:t>
            </a:r>
            <a:endParaRPr lang="en-GB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731520" y="3928262"/>
            <a:ext cx="117043" cy="8778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 rot="16200000">
            <a:off x="34993" y="4303983"/>
            <a:ext cx="15027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itchFamily="34" charset="0"/>
                <a:cs typeface="Arial" pitchFamily="34" charset="0"/>
              </a:rPr>
              <a:t>Epithelial Thickness</a:t>
            </a:r>
            <a:endParaRPr lang="en-GB" sz="105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685642" y="3963619"/>
            <a:ext cx="117043" cy="8778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 rot="16200000">
            <a:off x="2974486" y="4222303"/>
            <a:ext cx="150279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 smtClean="0">
                <a:latin typeface="Arial" pitchFamily="34" charset="0"/>
                <a:cs typeface="Arial" pitchFamily="34" charset="0"/>
              </a:rPr>
              <a:t>Epithelial Thickness</a:t>
            </a:r>
            <a:endParaRPr lang="en-GB" sz="105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Accuracy</a:t>
            </a: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4482701" y="2428868"/>
            <a:ext cx="4661299" cy="2885930"/>
            <a:chOff x="1928813" y="1947759"/>
            <a:chExt cx="7143750" cy="4422879"/>
          </a:xfrm>
        </p:grpSpPr>
        <p:pic>
          <p:nvPicPr>
            <p:cNvPr id="5" name="Picture 18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928813" y="1993900"/>
              <a:ext cx="7143750" cy="4376738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6" name="Rectangle 15"/>
            <p:cNvSpPr>
              <a:spLocks noChangeArrowheads="1"/>
            </p:cNvSpPr>
            <p:nvPr/>
          </p:nvSpPr>
          <p:spPr bwMode="auto">
            <a:xfrm>
              <a:off x="4989514" y="1947759"/>
              <a:ext cx="1943099" cy="428952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lIns="92793" tIns="46397" rIns="92793" bIns="46397" anchor="ctr"/>
            <a:lstStyle/>
            <a:p>
              <a:endParaRPr lang="en-GB"/>
            </a:p>
          </p:txBody>
        </p:sp>
      </p:grpSp>
      <p:graphicFrame>
        <p:nvGraphicFramePr>
          <p:cNvPr id="7" name="Group 21"/>
          <p:cNvGraphicFramePr>
            <a:graphicFrameLocks/>
          </p:cNvGraphicFramePr>
          <p:nvPr/>
        </p:nvGraphicFramePr>
        <p:xfrm>
          <a:off x="5556250" y="1057275"/>
          <a:ext cx="2952750" cy="1001713"/>
        </p:xfrm>
        <a:graphic>
          <a:graphicData uri="http://schemas.openxmlformats.org/drawingml/2006/table">
            <a:tbl>
              <a:tblPr/>
              <a:tblGrid>
                <a:gridCol w="2108200"/>
                <a:gridCol w="844550"/>
              </a:tblGrid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Within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±0.50 D</a:t>
                      </a:r>
                    </a:p>
                  </a:txBody>
                  <a:tcPr marL="92793" marR="92793" marT="46397" marB="46397" anchor="ctr" horzOverflow="overflow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62%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Within </a:t>
                      </a:r>
                      <a:r>
                        <a:rPr kumimoji="0" lang="en-US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±1.00 D</a:t>
                      </a:r>
                      <a:endParaRPr kumimoji="0" lang="en-GB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</a:txBody>
                  <a:tcPr marL="92793" marR="92793" marT="46397" marB="463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85%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37" name="Group 36"/>
          <p:cNvGrpSpPr/>
          <p:nvPr/>
        </p:nvGrpSpPr>
        <p:grpSpPr>
          <a:xfrm>
            <a:off x="5070764" y="1278081"/>
            <a:ext cx="1340428" cy="1153391"/>
            <a:chOff x="5070764" y="1278081"/>
            <a:chExt cx="1340428" cy="1153391"/>
          </a:xfrm>
        </p:grpSpPr>
        <p:cxnSp>
          <p:nvCxnSpPr>
            <p:cNvPr id="32" name="Straight Connector 31"/>
            <p:cNvCxnSpPr/>
            <p:nvPr/>
          </p:nvCxnSpPr>
          <p:spPr bwMode="auto">
            <a:xfrm rot="10800000">
              <a:off x="5070764" y="1288473"/>
              <a:ext cx="48837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 bwMode="auto">
            <a:xfrm rot="5400000">
              <a:off x="4494069" y="1854777"/>
              <a:ext cx="1153391" cy="0"/>
            </a:xfrm>
            <a:prstGeom prst="line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6" name="Straight Arrow Connector 35"/>
            <p:cNvCxnSpPr/>
            <p:nvPr/>
          </p:nvCxnSpPr>
          <p:spPr bwMode="auto">
            <a:xfrm rot="10800000">
              <a:off x="5070765" y="2421082"/>
              <a:ext cx="1340427" cy="1588"/>
            </a:xfrm>
            <a:prstGeom prst="straightConnector1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triangle" w="med" len="med"/>
              <a:tailEnd type="none"/>
            </a:ln>
            <a:effectLst/>
          </p:spPr>
        </p:cxn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593" y="1474787"/>
            <a:ext cx="4411980" cy="41285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Results: Efficacy</a:t>
            </a:r>
            <a:br>
              <a:rPr lang="en-GB" dirty="0" smtClean="0"/>
            </a:br>
            <a:r>
              <a:rPr lang="en-GB" sz="1600" dirty="0" smtClean="0"/>
              <a:t>(excluding eyes not intended </a:t>
            </a:r>
            <a:r>
              <a:rPr lang="en-GB" sz="1600" dirty="0" err="1" smtClean="0"/>
              <a:t>plano</a:t>
            </a:r>
            <a:r>
              <a:rPr lang="en-GB" sz="1600" dirty="0" smtClean="0"/>
              <a:t>)</a:t>
            </a:r>
            <a:endParaRPr lang="en-GB" sz="2000" dirty="0" smtClean="0"/>
          </a:p>
        </p:txBody>
      </p:sp>
      <p:sp>
        <p:nvSpPr>
          <p:cNvPr id="15363" name="Rectangle 17"/>
          <p:cNvSpPr>
            <a:spLocks noChangeArrowheads="1"/>
          </p:cNvSpPr>
          <p:nvPr/>
        </p:nvSpPr>
        <p:spPr bwMode="auto">
          <a:xfrm>
            <a:off x="5040458" y="1007485"/>
            <a:ext cx="4524374" cy="832364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2793" tIns="46397" rIns="92793" bIns="46397">
            <a:spAutoFit/>
          </a:bodyPr>
          <a:lstStyle/>
          <a:p>
            <a:pPr algn="l"/>
            <a:r>
              <a:rPr lang="en-GB" sz="2000" b="1" dirty="0" smtClean="0">
                <a:latin typeface="Arial" pitchFamily="34" charset="0"/>
              </a:rPr>
              <a:t>Monocular </a:t>
            </a:r>
            <a:r>
              <a:rPr lang="en-GB" sz="2000" b="1" dirty="0" smtClean="0">
                <a:latin typeface="Arial" pitchFamily="34" charset="0"/>
              </a:rPr>
              <a:t>UDVA</a:t>
            </a:r>
            <a:endParaRPr lang="en-GB" sz="2000" b="1" dirty="0" smtClean="0">
              <a:latin typeface="Arial" pitchFamily="34" charset="0"/>
            </a:endParaRPr>
          </a:p>
          <a:p>
            <a:pPr algn="l"/>
            <a:r>
              <a:rPr lang="en-GB" sz="1400" b="1" dirty="0" smtClean="0">
                <a:solidFill>
                  <a:srgbClr val="008000"/>
                </a:solidFill>
                <a:latin typeface="Arial" pitchFamily="34" charset="0"/>
              </a:rPr>
              <a:t>n=237</a:t>
            </a:r>
          </a:p>
          <a:p>
            <a:pPr algn="l"/>
            <a:r>
              <a:rPr lang="en-GB" sz="1400" b="1" dirty="0" smtClean="0">
                <a:solidFill>
                  <a:srgbClr val="008000"/>
                </a:solidFill>
                <a:latin typeface="Arial" pitchFamily="34" charset="0"/>
              </a:rPr>
              <a:t>mean </a:t>
            </a:r>
            <a:r>
              <a:rPr lang="en-GB" sz="1400" b="1" dirty="0">
                <a:solidFill>
                  <a:srgbClr val="008000"/>
                </a:solidFill>
                <a:latin typeface="Arial" pitchFamily="34" charset="0"/>
              </a:rPr>
              <a:t>max hyperopia +</a:t>
            </a:r>
            <a:r>
              <a:rPr lang="en-GB" sz="1400" b="1" dirty="0" smtClean="0">
                <a:solidFill>
                  <a:srgbClr val="008000"/>
                </a:solidFill>
                <a:latin typeface="Arial" pitchFamily="34" charset="0"/>
              </a:rPr>
              <a:t>5.37 ± 1.00D </a:t>
            </a:r>
            <a:endParaRPr lang="en-US" sz="1400" b="1" dirty="0">
              <a:solidFill>
                <a:srgbClr val="008000"/>
              </a:solidFill>
              <a:latin typeface="Arial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 cstate="print"/>
          <a:srcRect t="8652"/>
          <a:stretch>
            <a:fillRect/>
          </a:stretch>
        </p:blipFill>
        <p:spPr bwMode="auto">
          <a:xfrm>
            <a:off x="233363" y="895350"/>
            <a:ext cx="4908884" cy="268170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123825" y="3598877"/>
            <a:ext cx="4972050" cy="2801923"/>
            <a:chOff x="428625" y="1330878"/>
            <a:chExt cx="8286750" cy="4669872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t="8095"/>
            <a:stretch>
              <a:fillRect/>
            </a:stretch>
          </p:blipFill>
          <p:spPr bwMode="auto">
            <a:xfrm>
              <a:off x="428625" y="1447800"/>
              <a:ext cx="8286750" cy="455295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941368" y="1330878"/>
              <a:ext cx="4617148" cy="4530055"/>
            </a:xfrm>
            <a:prstGeom prst="rect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 wrap="none" lIns="92793" tIns="46397" rIns="92793" bIns="46397" anchor="ctr"/>
            <a:lstStyle/>
            <a:p>
              <a:endParaRPr lang="en-GB"/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2836818" y="1470695"/>
              <a:ext cx="5609845" cy="4500563"/>
            </a:xfrm>
            <a:prstGeom prst="rect">
              <a:avLst/>
            </a:prstGeom>
            <a:noFill/>
            <a:ln w="38100" algn="ctr">
              <a:solidFill>
                <a:srgbClr val="006600"/>
              </a:solidFill>
              <a:round/>
              <a:headEnd/>
              <a:tailEnd type="triangle" w="med" len="med"/>
            </a:ln>
          </p:spPr>
          <p:txBody>
            <a:bodyPr wrap="none" lIns="92793" tIns="46397" rIns="92793" bIns="46397" anchor="ctr"/>
            <a:lstStyle/>
            <a:p>
              <a:endParaRPr lang="en-GB"/>
            </a:p>
          </p:txBody>
        </p:sp>
      </p:grp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5150841" y="3740294"/>
            <a:ext cx="3993160" cy="2109637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2793" tIns="46397" rIns="92793" bIns="46397">
            <a:spAutoFit/>
          </a:bodyPr>
          <a:lstStyle/>
          <a:p>
            <a:pPr algn="l"/>
            <a:r>
              <a:rPr lang="en-GB" sz="2000" b="1" dirty="0" smtClean="0">
                <a:latin typeface="Arial" pitchFamily="34" charset="0"/>
              </a:rPr>
              <a:t>Post UDVA </a:t>
            </a:r>
            <a:r>
              <a:rPr lang="en-GB" sz="2000" b="1" dirty="0" err="1" smtClean="0">
                <a:latin typeface="Arial" pitchFamily="34" charset="0"/>
              </a:rPr>
              <a:t>vs</a:t>
            </a:r>
            <a:r>
              <a:rPr lang="en-GB" sz="2000" b="1" dirty="0" smtClean="0">
                <a:latin typeface="Arial" pitchFamily="34" charset="0"/>
              </a:rPr>
              <a:t> </a:t>
            </a:r>
            <a:r>
              <a:rPr lang="en-GB" sz="2000" b="1" dirty="0" smtClean="0">
                <a:latin typeface="Arial" pitchFamily="34" charset="0"/>
              </a:rPr>
              <a:t>Pre CDVA</a:t>
            </a:r>
          </a:p>
          <a:p>
            <a:pPr algn="l"/>
            <a:r>
              <a:rPr lang="en-GB" sz="700" b="1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GB" sz="700" b="1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GB" sz="2000" b="1" dirty="0" smtClean="0">
                <a:solidFill>
                  <a:srgbClr val="FF0000"/>
                </a:solidFill>
                <a:latin typeface="Arial" pitchFamily="34" charset="0"/>
              </a:rPr>
              <a:t>83% within 1 line of Pre CDVA</a:t>
            </a:r>
          </a:p>
          <a:p>
            <a:pPr lvl="1"/>
            <a:r>
              <a:rPr lang="en-GB" sz="1600" b="1" dirty="0" smtClean="0">
                <a:solidFill>
                  <a:srgbClr val="6666FF"/>
                </a:solidFill>
                <a:latin typeface="Arial" pitchFamily="34" charset="0"/>
              </a:rPr>
              <a:t>Post-op, 83% of eyes achieved unaided VA that was within 1 line of the pre-op spectacle corrected vision. </a:t>
            </a:r>
          </a:p>
          <a:p>
            <a:r>
              <a:rPr lang="en-GB" sz="2000" b="1" dirty="0" smtClean="0">
                <a:solidFill>
                  <a:srgbClr val="006600"/>
                </a:solidFill>
                <a:latin typeface="Arial" pitchFamily="34" charset="0"/>
              </a:rPr>
              <a:t>94% within 2 lines of Pre CDVA</a:t>
            </a:r>
            <a:endParaRPr lang="en-US" sz="2000" b="1" dirty="0">
              <a:solidFill>
                <a:srgbClr val="006600"/>
              </a:solidFill>
              <a:latin typeface="Arial" pitchFamily="34" charset="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5016213" y="1915943"/>
            <a:ext cx="4524374" cy="1201696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lIns="92793" tIns="46397" rIns="92793" bIns="46397">
            <a:spAutoFit/>
          </a:bodyPr>
          <a:lstStyle/>
          <a:p>
            <a:pPr algn="l"/>
            <a:r>
              <a:rPr lang="en-GB" sz="1800" b="1" dirty="0" smtClean="0">
                <a:solidFill>
                  <a:schemeClr val="bg2">
                    <a:lumMod val="75000"/>
                  </a:schemeClr>
                </a:solidFill>
                <a:latin typeface="Arial" pitchFamily="34" charset="0"/>
              </a:rPr>
              <a:t>Pre-op, 70% of eyes had 20/20 best-spectacle corrected VA.</a:t>
            </a:r>
          </a:p>
          <a:p>
            <a:pPr algn="l"/>
            <a:r>
              <a:rPr lang="en-GB" sz="1800" b="1" dirty="0" smtClean="0">
                <a:solidFill>
                  <a:srgbClr val="6666FF"/>
                </a:solidFill>
                <a:latin typeface="Arial" pitchFamily="34" charset="0"/>
              </a:rPr>
              <a:t>Post-op, 59% of eyes achieved 20/20 unaided.</a:t>
            </a:r>
            <a:endParaRPr lang="en-US" sz="1800" b="1" dirty="0">
              <a:solidFill>
                <a:srgbClr val="6666FF"/>
              </a:solidFill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7142" y="839789"/>
            <a:ext cx="4749947" cy="284179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/>
              <a:t>Results: Safety – BSCVA and Contrast Sensitivity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926082" y="3389243"/>
            <a:ext cx="4516755" cy="3018542"/>
            <a:chOff x="2208213" y="3389243"/>
            <a:chExt cx="4516755" cy="3018542"/>
          </a:xfrm>
        </p:grpSpPr>
        <p:grpSp>
          <p:nvGrpSpPr>
            <p:cNvPr id="4" name="Group 3"/>
            <p:cNvGrpSpPr>
              <a:grpSpLocks noChangeAspect="1"/>
            </p:cNvGrpSpPr>
            <p:nvPr/>
          </p:nvGrpSpPr>
          <p:grpSpPr>
            <a:xfrm>
              <a:off x="2208213" y="3394075"/>
              <a:ext cx="4516755" cy="3013710"/>
              <a:chOff x="684213" y="1069975"/>
              <a:chExt cx="7527925" cy="5022850"/>
            </a:xfrm>
          </p:grpSpPr>
          <p:pic>
            <p:nvPicPr>
              <p:cNvPr id="5" name="Picture 5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5189" t="15207" r="16736" b="12158"/>
              <a:stretch>
                <a:fillRect/>
              </a:stretch>
            </p:blipFill>
            <p:spPr bwMode="auto">
              <a:xfrm>
                <a:off x="684213" y="1069975"/>
                <a:ext cx="7527925" cy="502285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</p:pic>
          <p:sp>
            <p:nvSpPr>
              <p:cNvPr id="6" name="Text Box 6"/>
              <p:cNvSpPr txBox="1">
                <a:spLocks noChangeArrowheads="1"/>
              </p:cNvSpPr>
              <p:nvPr/>
            </p:nvSpPr>
            <p:spPr bwMode="auto">
              <a:xfrm>
                <a:off x="2970213" y="2603500"/>
                <a:ext cx="360362" cy="4572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2793" tIns="46397" rIns="92793" bIns="46397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*</a:t>
                </a: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4162425" y="2371725"/>
                <a:ext cx="360363" cy="4572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2793" tIns="46397" rIns="92793" bIns="46397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*</a:t>
                </a:r>
              </a:p>
            </p:txBody>
          </p:sp>
          <p:sp>
            <p:nvSpPr>
              <p:cNvPr id="8" name="Text Box 8"/>
              <p:cNvSpPr txBox="1">
                <a:spLocks noChangeArrowheads="1"/>
              </p:cNvSpPr>
              <p:nvPr/>
            </p:nvSpPr>
            <p:spPr bwMode="auto">
              <a:xfrm>
                <a:off x="5364163" y="3090863"/>
                <a:ext cx="360362" cy="4572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2793" tIns="46397" rIns="92793" bIns="46397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*</a:t>
                </a:r>
              </a:p>
            </p:txBody>
          </p:sp>
          <p:sp>
            <p:nvSpPr>
              <p:cNvPr id="9" name="Text Box 9"/>
              <p:cNvSpPr txBox="1">
                <a:spLocks noChangeArrowheads="1"/>
              </p:cNvSpPr>
              <p:nvPr/>
            </p:nvSpPr>
            <p:spPr bwMode="auto">
              <a:xfrm>
                <a:off x="6045200" y="3838575"/>
                <a:ext cx="360363" cy="457200"/>
              </a:xfrm>
              <a:prstGeom prst="rect">
                <a:avLst/>
              </a:prstGeom>
              <a:noFill/>
              <a:ln w="38100">
                <a:noFill/>
                <a:miter lim="800000"/>
                <a:headEnd/>
                <a:tailEnd/>
              </a:ln>
            </p:spPr>
            <p:txBody>
              <a:bodyPr lIns="92793" tIns="46397" rIns="92793" bIns="46397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GB"/>
                  <a:t>*</a:t>
                </a:r>
              </a:p>
            </p:txBody>
          </p:sp>
        </p:grpSp>
        <p:sp>
          <p:nvSpPr>
            <p:cNvPr id="10" name="Rectangle 9"/>
            <p:cNvSpPr/>
            <p:nvPr/>
          </p:nvSpPr>
          <p:spPr bwMode="auto">
            <a:xfrm>
              <a:off x="2415209" y="3389243"/>
              <a:ext cx="616226" cy="457200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2793" tIns="46397" rIns="92793" bIns="46397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446645" y="1729406"/>
            <a:ext cx="356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No </a:t>
            </a:r>
            <a:r>
              <a:rPr lang="en-GB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eyes </a:t>
            </a:r>
            <a:r>
              <a:rPr lang="en-GB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loss 2 lines or more</a:t>
            </a:r>
            <a:endParaRPr lang="en-GB" sz="1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69837" y="4038596"/>
            <a:ext cx="35681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Slight statistically significant decrease in contrast sensitivity at all spatial frequencies</a:t>
            </a:r>
          </a:p>
          <a:p>
            <a:pPr>
              <a:spcBef>
                <a:spcPts val="600"/>
              </a:spcBef>
            </a:pPr>
            <a:r>
              <a:rPr lang="en-GB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Average decrease: less than 1 patch</a:t>
            </a:r>
          </a:p>
          <a:p>
            <a:pPr>
              <a:spcBef>
                <a:spcPts val="600"/>
              </a:spcBef>
            </a:pPr>
            <a:r>
              <a:rPr lang="en-GB" sz="1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Little clinical significance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Stability</a:t>
            </a:r>
          </a:p>
        </p:txBody>
      </p:sp>
      <p:graphicFrame>
        <p:nvGraphicFramePr>
          <p:cNvPr id="9" name="Group 7"/>
          <p:cNvGraphicFramePr>
            <a:graphicFrameLocks noGrp="1"/>
          </p:cNvGraphicFramePr>
          <p:nvPr>
            <p:ph idx="4294967295"/>
          </p:nvPr>
        </p:nvGraphicFramePr>
        <p:xfrm>
          <a:off x="134800" y="3668664"/>
          <a:ext cx="8643994" cy="1077912"/>
        </p:xfrm>
        <a:graphic>
          <a:graphicData uri="http://schemas.openxmlformats.org/drawingml/2006/table">
            <a:tbl>
              <a:tblPr/>
              <a:tblGrid>
                <a:gridCol w="1356322"/>
                <a:gridCol w="1061290"/>
                <a:gridCol w="1022364"/>
                <a:gridCol w="1022364"/>
                <a:gridCol w="1114562"/>
                <a:gridCol w="1022364"/>
                <a:gridCol w="1022364"/>
                <a:gridCol w="1022364"/>
              </a:tblGrid>
              <a:tr h="359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GB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charset="0"/>
                      </a:endParaRPr>
                    </a:p>
                  </a:txBody>
                  <a:tcPr marL="92793" marR="92793" marT="46397" marB="46397" anchor="ctr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Pre-op</a:t>
                      </a:r>
                    </a:p>
                  </a:txBody>
                  <a:tcPr marL="92793" marR="92793" marT="46397" marB="463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Day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Month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3 Months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6 Months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1 Year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2 Years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Mean</a:t>
                      </a:r>
                      <a:r>
                        <a:rPr kumimoji="0" lang="en-GB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±SD</a:t>
                      </a: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marL="92793" marR="92793" marT="46397" marB="463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+4.19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±1.38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-0.31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±0.62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-0.10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±0.75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+0.04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±0.75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+0.16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±0.78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+0.36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±0.85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+0.52</a:t>
                      </a: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  <a:cs typeface="Arial" charset="0"/>
                        </a:rPr>
                        <a:t>±0.94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930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# eyes</a:t>
                      </a:r>
                    </a:p>
                  </a:txBody>
                  <a:tcPr marL="92793" marR="92793" marT="46397" marB="4639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636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517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561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594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514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405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Arial" charset="0"/>
                        </a:rPr>
                        <a:t>201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1377644" y="817515"/>
            <a:ext cx="5677783" cy="2863484"/>
            <a:chOff x="785813" y="928688"/>
            <a:chExt cx="7696200" cy="3881437"/>
          </a:xfrm>
        </p:grpSpPr>
        <p:pic>
          <p:nvPicPr>
            <p:cNvPr id="2150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 t="9445"/>
            <a:stretch>
              <a:fillRect/>
            </a:stretch>
          </p:blipFill>
          <p:spPr bwMode="auto">
            <a:xfrm>
              <a:off x="785813" y="928688"/>
              <a:ext cx="7696200" cy="38814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</p:pic>
        <p:sp>
          <p:nvSpPr>
            <p:cNvPr id="21547" name="Rectangle 17"/>
            <p:cNvSpPr>
              <a:spLocks noChangeArrowheads="1"/>
            </p:cNvSpPr>
            <p:nvPr/>
          </p:nvSpPr>
          <p:spPr bwMode="auto">
            <a:xfrm>
              <a:off x="2238375" y="4071938"/>
              <a:ext cx="771525" cy="4016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2793" tIns="46397" rIns="92793" bIns="46397">
              <a:spAutoFit/>
            </a:bodyPr>
            <a:lstStyle/>
            <a:p>
              <a:r>
                <a:rPr lang="en-GB" sz="2000" b="1" dirty="0">
                  <a:solidFill>
                    <a:schemeClr val="accent2"/>
                  </a:solidFill>
                  <a:latin typeface="Arial" pitchFamily="34" charset="0"/>
                </a:rPr>
                <a:t>3 Mo</a:t>
              </a:r>
              <a:endParaRPr lang="en-US" sz="2000" b="1" dirty="0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21548" name="Rectangle 17"/>
            <p:cNvSpPr>
              <a:spLocks noChangeArrowheads="1"/>
            </p:cNvSpPr>
            <p:nvPr/>
          </p:nvSpPr>
          <p:spPr bwMode="auto">
            <a:xfrm>
              <a:off x="3143250" y="4071938"/>
              <a:ext cx="771525" cy="4016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2793" tIns="46397" rIns="92793" bIns="46397">
              <a:spAutoFit/>
            </a:bodyPr>
            <a:lstStyle/>
            <a:p>
              <a:r>
                <a:rPr lang="en-GB" sz="2000" b="1">
                  <a:solidFill>
                    <a:schemeClr val="accent2"/>
                  </a:solidFill>
                  <a:latin typeface="Arial" pitchFamily="34" charset="0"/>
                </a:rPr>
                <a:t>6 Mo</a:t>
              </a:r>
              <a:endParaRPr lang="en-US" sz="20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21549" name="Rectangle 17"/>
            <p:cNvSpPr>
              <a:spLocks noChangeArrowheads="1"/>
            </p:cNvSpPr>
            <p:nvPr/>
          </p:nvSpPr>
          <p:spPr bwMode="auto">
            <a:xfrm>
              <a:off x="4425950" y="4071938"/>
              <a:ext cx="912813" cy="4016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2793" tIns="46397" rIns="92793" bIns="46397">
              <a:spAutoFit/>
            </a:bodyPr>
            <a:lstStyle/>
            <a:p>
              <a:r>
                <a:rPr lang="en-GB" sz="2000" b="1">
                  <a:solidFill>
                    <a:schemeClr val="accent2"/>
                  </a:solidFill>
                  <a:latin typeface="Arial" pitchFamily="34" charset="0"/>
                </a:rPr>
                <a:t>12 Mo</a:t>
              </a:r>
              <a:endParaRPr lang="en-US" sz="20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  <p:sp>
          <p:nvSpPr>
            <p:cNvPr id="21550" name="Rectangle 17"/>
            <p:cNvSpPr>
              <a:spLocks noChangeArrowheads="1"/>
            </p:cNvSpPr>
            <p:nvPr/>
          </p:nvSpPr>
          <p:spPr bwMode="auto">
            <a:xfrm>
              <a:off x="7215188" y="4071938"/>
              <a:ext cx="912812" cy="401637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</p:spPr>
          <p:txBody>
            <a:bodyPr wrap="none" lIns="92793" tIns="46397" rIns="92793" bIns="46397">
              <a:spAutoFit/>
            </a:bodyPr>
            <a:lstStyle/>
            <a:p>
              <a:r>
                <a:rPr lang="en-GB" sz="2000" b="1">
                  <a:solidFill>
                    <a:schemeClr val="accent2"/>
                  </a:solidFill>
                  <a:latin typeface="Arial" pitchFamily="34" charset="0"/>
                </a:rPr>
                <a:t>24 Mo</a:t>
              </a:r>
              <a:endParaRPr lang="en-US" sz="2000" b="1">
                <a:solidFill>
                  <a:schemeClr val="accent2"/>
                </a:solidFill>
                <a:latin typeface="Arial" pitchFamily="34" charset="0"/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39147" y="4797623"/>
            <a:ext cx="9004853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If we assume that the refraction is stable at 3 months (post-operative oedema has resolved), the hyperopic shift at 2 years is 0.48 D (0.52 D at 2y – 0.04 D at 3m)</a:t>
            </a:r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We know that the average hyperopic shift with age is 0.42 D in 5 years = 0.08 D/year </a:t>
            </a:r>
            <a:r>
              <a:rPr lang="en-GB" sz="1600" baseline="30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[1,2]</a:t>
            </a:r>
            <a:endParaRPr lang="en-GB" sz="16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</a:pP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           T</a:t>
            </a:r>
            <a:r>
              <a:rPr lang="en-GB" sz="16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he hyperopic shift due to LASIK regression is 0.32D at 2 years </a:t>
            </a:r>
            <a:r>
              <a:rPr lang="en-GB" sz="16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(0.48D – 0.08 D x 2)</a:t>
            </a:r>
            <a:endParaRPr lang="en-GB" sz="1600" baseline="30000" dirty="0" smtClean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GB" sz="20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en-GB" sz="20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1610" y="6019234"/>
            <a:ext cx="91456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[1] </a:t>
            </a:r>
            <a:r>
              <a:rPr lang="en-GB" sz="1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Guzowski</a:t>
            </a:r>
            <a:r>
              <a:rPr lang="en-GB" sz="1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et al. Five-year refractive changes in an older population: the Blue Mountains Eye Study. Ophthalmology. 2003 Jul;110(7):1364-70.</a:t>
            </a:r>
          </a:p>
          <a:p>
            <a:r>
              <a:rPr lang="en-GB" sz="1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[2] </a:t>
            </a:r>
            <a:r>
              <a:rPr lang="en-GB" sz="1000" b="1" dirty="0" err="1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Gudmundsdottir</a:t>
            </a:r>
            <a:r>
              <a:rPr lang="en-GB" sz="1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 et al. Five-year  refractive changes in an adult population: Reykjavik Eye Study. Ophthalmology. 2005 Apr;112(4):672-7.</a:t>
            </a:r>
          </a:p>
        </p:txBody>
      </p:sp>
      <p:sp>
        <p:nvSpPr>
          <p:cNvPr id="14" name="Right Arrow 13"/>
          <p:cNvSpPr/>
          <p:nvPr/>
        </p:nvSpPr>
        <p:spPr bwMode="auto">
          <a:xfrm>
            <a:off x="384467" y="5792932"/>
            <a:ext cx="436418" cy="155863"/>
          </a:xfrm>
          <a:prstGeom prst="rightArrow">
            <a:avLst/>
          </a:prstGeom>
          <a:solidFill>
            <a:srgbClr val="CCFFCC"/>
          </a:solidFill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793" tIns="46397" rIns="92793" bIns="4639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 smtClean="0"/>
              <a:t>Outcomes Comparison: Accuracy, Safety, Efficacy of </a:t>
            </a:r>
            <a:r>
              <a:rPr lang="en-GB" sz="2400" dirty="0"/>
              <a:t>Phakic </a:t>
            </a:r>
            <a:r>
              <a:rPr lang="en-GB" sz="2400" dirty="0" smtClean="0"/>
              <a:t>IOLs </a:t>
            </a:r>
            <a:r>
              <a:rPr lang="en-GB" sz="2400" dirty="0" err="1" smtClean="0"/>
              <a:t>vs</a:t>
            </a:r>
            <a:r>
              <a:rPr lang="en-GB" sz="2400" dirty="0" smtClean="0"/>
              <a:t> LASIK – High </a:t>
            </a:r>
            <a:r>
              <a:rPr lang="en-GB" sz="2400" dirty="0" err="1" smtClean="0"/>
              <a:t>Hyperopia</a:t>
            </a:r>
            <a:endParaRPr lang="en-US" sz="2400" dirty="0"/>
          </a:p>
        </p:txBody>
      </p:sp>
      <p:graphicFrame>
        <p:nvGraphicFramePr>
          <p:cNvPr id="1595460" name="Group 68"/>
          <p:cNvGraphicFramePr>
            <a:graphicFrameLocks noGrp="1"/>
          </p:cNvGraphicFramePr>
          <p:nvPr>
            <p:ph idx="1"/>
          </p:nvPr>
        </p:nvGraphicFramePr>
        <p:xfrm>
          <a:off x="633846" y="1025648"/>
          <a:ext cx="7938654" cy="3798753"/>
        </p:xfrm>
        <a:graphic>
          <a:graphicData uri="http://schemas.openxmlformats.org/drawingml/2006/table">
            <a:tbl>
              <a:tblPr/>
              <a:tblGrid>
                <a:gridCol w="2483427"/>
                <a:gridCol w="1538666"/>
                <a:gridCol w="850275"/>
                <a:gridCol w="904977"/>
                <a:gridCol w="1048527"/>
                <a:gridCol w="1112782"/>
              </a:tblGrid>
              <a:tr h="324402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GB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Accuracy within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Loss 2 lines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Efficacy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527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Rx treated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0.50D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± 1.00 D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UCVA≥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20/40</a:t>
                      </a: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518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Artisan IOL FDA 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[1]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+4.00 to +12.00D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65.5%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98.2%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No data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85.5%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793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Artisan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phakic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IOL 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[2]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+2.75 to +9.25 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78%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89%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Posterior chamber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phakic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IOL 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[3]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+4.00 to +11.00D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79%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4%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63%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RLE &amp; multifocal IOL 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[4]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+1.75 to +6.00D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88%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100%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RLE 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Staar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/</a:t>
                      </a: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Rayner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 IOL 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[5]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+4.75 to +13.00 D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90%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25%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26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Acrysoft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 RLE </a:t>
                      </a:r>
                      <a:r>
                        <a:rPr kumimoji="0" lang="en-GB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pitchFamily="34" charset="0"/>
                        </a:rPr>
                        <a:t>[2]</a:t>
                      </a:r>
                      <a:endParaRPr kumimoji="0" lang="en-US" sz="140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+2.75 to +7.50 D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</a:rPr>
                        <a:t>55%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91%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0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solidFill>
                            <a:srgbClr val="008000"/>
                          </a:solidFill>
                          <a:latin typeface="Arial" pitchFamily="34" charset="0"/>
                          <a:cs typeface="Arial" pitchFamily="34" charset="0"/>
                        </a:rPr>
                        <a:t>82%</a:t>
                      </a:r>
                      <a:endParaRPr lang="en-GB" sz="1200" dirty="0">
                        <a:solidFill>
                          <a:srgbClr val="008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20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LASIK – MEL80</a:t>
                      </a:r>
                      <a:endParaRPr kumimoji="0" 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+4.00 to +7.00 D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93%</a:t>
                      </a: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0%</a:t>
                      </a:r>
                      <a:endParaRPr lang="en-GB" sz="1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FF6600"/>
                          </a:solidFill>
                          <a:latin typeface="Arial" pitchFamily="34" charset="0"/>
                          <a:cs typeface="Arial" pitchFamily="34" charset="0"/>
                        </a:rPr>
                        <a:t>95%</a:t>
                      </a:r>
                      <a:endParaRPr lang="en-GB" sz="1200" b="1" dirty="0">
                        <a:solidFill>
                          <a:srgbClr val="FF66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2793" marR="92793" marT="46397" marB="4639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95438" name="Text Box 46"/>
          <p:cNvSpPr txBox="1">
            <a:spLocks noChangeArrowheads="1"/>
          </p:cNvSpPr>
          <p:nvPr/>
        </p:nvSpPr>
        <p:spPr bwMode="auto">
          <a:xfrm>
            <a:off x="221007" y="5086095"/>
            <a:ext cx="8642350" cy="1170918"/>
          </a:xfrm>
          <a:prstGeom prst="rect">
            <a:avLst/>
          </a:prstGeom>
          <a:solidFill>
            <a:schemeClr val="bg1"/>
          </a:solidFill>
          <a:ln w="38100">
            <a:noFill/>
            <a:miter lim="800000"/>
            <a:headEnd/>
            <a:tailEnd/>
          </a:ln>
          <a:effectLst/>
        </p:spPr>
        <p:txBody>
          <a:bodyPr lIns="92793" tIns="46397" rIns="92793" bIns="46397">
            <a:spAutoFit/>
          </a:bodyPr>
          <a:lstStyle/>
          <a:p>
            <a:pPr marL="11113" indent="-11113" algn="l"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[1]  Desai </a:t>
            </a:r>
            <a:r>
              <a:rPr lang="en-GB" sz="1000" b="1" dirty="0">
                <a:solidFill>
                  <a:srgbClr val="008000"/>
                </a:solidFill>
                <a:latin typeface="Arial" pitchFamily="34" charset="0"/>
              </a:rPr>
              <a:t>et al - Long-term results of the Artisan IOL for the correction of severe and extreme hyperopia in the United States: A 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prospective  Multi-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Center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en-GB" sz="1000" b="1" dirty="0">
                <a:solidFill>
                  <a:srgbClr val="008000"/>
                </a:solidFill>
                <a:latin typeface="Arial" pitchFamily="34" charset="0"/>
              </a:rPr>
              <a:t>Study – ARVO 2008.</a:t>
            </a:r>
          </a:p>
          <a:p>
            <a:pPr marL="457200" indent="-457200" algn="l"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[2] Pop </a:t>
            </a:r>
            <a:r>
              <a:rPr lang="en-GB" sz="1000" b="1" dirty="0">
                <a:solidFill>
                  <a:srgbClr val="008000"/>
                </a:solidFill>
                <a:latin typeface="Arial" pitchFamily="34" charset="0"/>
              </a:rPr>
              <a:t>M. Payette Y. Refractive lens exchange versus iris-claw Artisan </a:t>
            </a:r>
            <a:r>
              <a:rPr lang="en-GB" sz="1000" b="1" dirty="0" err="1">
                <a:solidFill>
                  <a:srgbClr val="008000"/>
                </a:solidFill>
                <a:latin typeface="Arial" pitchFamily="34" charset="0"/>
              </a:rPr>
              <a:t>Phakic</a:t>
            </a:r>
            <a:r>
              <a:rPr lang="en-GB" sz="1000" b="1" dirty="0">
                <a:solidFill>
                  <a:srgbClr val="008000"/>
                </a:solidFill>
                <a:latin typeface="Arial" pitchFamily="34" charset="0"/>
              </a:rPr>
              <a:t> Intraocular Lens for Hyperopia. J Refract Surg. 2004;20:20-24</a:t>
            </a:r>
          </a:p>
          <a:p>
            <a:pPr marL="457200" indent="-457200" algn="l"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[3]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Davidorf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en-GB" sz="1000" b="1" dirty="0">
                <a:solidFill>
                  <a:srgbClr val="008000"/>
                </a:solidFill>
                <a:latin typeface="Arial" pitchFamily="34" charset="0"/>
              </a:rPr>
              <a:t>et al – Posterior chamber </a:t>
            </a:r>
            <a:r>
              <a:rPr lang="en-GB" sz="1000" b="1" dirty="0" err="1">
                <a:solidFill>
                  <a:srgbClr val="008000"/>
                </a:solidFill>
                <a:latin typeface="Arial" pitchFamily="34" charset="0"/>
              </a:rPr>
              <a:t>phakic</a:t>
            </a:r>
            <a:r>
              <a:rPr lang="en-GB" sz="1000" b="1" dirty="0">
                <a:solidFill>
                  <a:srgbClr val="008000"/>
                </a:solidFill>
                <a:latin typeface="Arial" pitchFamily="34" charset="0"/>
              </a:rPr>
              <a:t> intraocular lens for hyperopia +4 to +11 </a:t>
            </a:r>
            <a:r>
              <a:rPr lang="en-GB" sz="1000" b="1" dirty="0" err="1">
                <a:solidFill>
                  <a:srgbClr val="008000"/>
                </a:solidFill>
                <a:latin typeface="Arial" pitchFamily="34" charset="0"/>
              </a:rPr>
              <a:t>diopters</a:t>
            </a:r>
            <a:r>
              <a:rPr lang="en-GB" sz="1000" b="1" dirty="0">
                <a:solidFill>
                  <a:srgbClr val="008000"/>
                </a:solidFill>
                <a:latin typeface="Arial" pitchFamily="34" charset="0"/>
              </a:rPr>
              <a:t>. J Refract Surg. 1998; 14(3): 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306-311</a:t>
            </a:r>
          </a:p>
          <a:p>
            <a:pPr marL="457200" indent="-457200" algn="l"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[4] 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Dick 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et al – Refractive lens exchange with an array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mutifocal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IOL – J Refract Surg. 2002;18:509-518</a:t>
            </a:r>
          </a:p>
          <a:p>
            <a:pPr marL="457200" indent="-457200">
              <a:spcBef>
                <a:spcPts val="300"/>
              </a:spcBef>
            </a:pP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[5] </a:t>
            </a:r>
            <a:r>
              <a:rPr lang="en-GB" sz="1000" b="1" dirty="0" err="1" smtClean="0">
                <a:solidFill>
                  <a:srgbClr val="008000"/>
                </a:solidFill>
                <a:latin typeface="Arial" pitchFamily="34" charset="0"/>
              </a:rPr>
              <a:t>Preetha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 </a:t>
            </a:r>
            <a:r>
              <a:rPr lang="en-GB" sz="1000" b="1" dirty="0" smtClean="0">
                <a:solidFill>
                  <a:srgbClr val="008000"/>
                </a:solidFill>
                <a:latin typeface="Arial" pitchFamily="34" charset="0"/>
              </a:rPr>
              <a:t>et al – Clear lens extraction with intraocular lens implantation for hyperopia. J Cataract Refract Surg. 2003;29: 895-899</a:t>
            </a:r>
            <a:endParaRPr lang="en-US" b="1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LVCSlideTemplate">
  <a:themeElements>
    <a:clrScheme name="SlidesMaster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LVCSlideTemplat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793" tIns="46397" rIns="92793" bIns="46397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793" tIns="46397" rIns="92793" bIns="46397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charset="0"/>
          </a:defRPr>
        </a:defPPr>
      </a:lstStyle>
    </a:lnDef>
  </a:objectDefaults>
  <a:extraClrSchemeLst>
    <a:extraClrScheme>
      <a:clrScheme name="SlidesMaster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Master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sMaster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Master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Master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Master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sMaster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LVCSlideTemplate</Template>
  <TotalTime>2416</TotalTime>
  <Words>1287</Words>
  <Application>Microsoft Office PowerPoint</Application>
  <PresentationFormat>On-screen Show (4:3)</PresentationFormat>
  <Paragraphs>221</Paragraphs>
  <Slides>10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1_LVCSlideTemplate</vt:lpstr>
      <vt:lpstr>One and two-year clinical outcomes of LASIK for high hyperopia </vt:lpstr>
      <vt:lpstr>Methods - Patients</vt:lpstr>
      <vt:lpstr>Methods: Corneal Vertex Centration</vt:lpstr>
      <vt:lpstr>Methods: Artemis Two-stage treatment</vt:lpstr>
      <vt:lpstr>Results: Accuracy</vt:lpstr>
      <vt:lpstr>Results: Efficacy (excluding eyes not intended plano)</vt:lpstr>
      <vt:lpstr>Results: Safety – BSCVA and Contrast Sensitivity</vt:lpstr>
      <vt:lpstr>Stability</vt:lpstr>
      <vt:lpstr>Outcomes Comparison: Accuracy, Safety, Efficacy of Phakic IOLs vs LASIK – High Hyperopia</vt:lpstr>
      <vt:lpstr>Conclusion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Stability of LASIK Performed on Topographic Suspect Keratoconus in Which Epithelial Thickness Profiles Excluded Keratoconus</dc:title>
  <dc:subject/>
  <dc:creator>Timothy Archer</dc:creator>
  <cp:keywords/>
  <dc:description/>
  <cp:lastModifiedBy>marine gobbe</cp:lastModifiedBy>
  <cp:revision>161</cp:revision>
  <dcterms:created xsi:type="dcterms:W3CDTF">2008-11-05T13:00:59Z</dcterms:created>
  <dcterms:modified xsi:type="dcterms:W3CDTF">2010-04-06T10:12:00Z</dcterms:modified>
  <cp:category/>
</cp:coreProperties>
</file>