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handoutMasterIdLst>
    <p:handoutMasterId r:id="rId14"/>
  </p:handoutMasterIdLst>
  <p:sldIdLst>
    <p:sldId id="256" r:id="rId2"/>
    <p:sldId id="257" r:id="rId3"/>
    <p:sldId id="258" r:id="rId4"/>
    <p:sldId id="266" r:id="rId5"/>
    <p:sldId id="270" r:id="rId6"/>
    <p:sldId id="269" r:id="rId7"/>
    <p:sldId id="267" r:id="rId8"/>
    <p:sldId id="272" r:id="rId9"/>
    <p:sldId id="273" r:id="rId10"/>
    <p:sldId id="275" r:id="rId11"/>
    <p:sldId id="263" r:id="rId12"/>
    <p:sldId id="261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46" autoAdjust="0"/>
    <p:restoredTop sz="94654" autoAdjust="0"/>
  </p:normalViewPr>
  <p:slideViewPr>
    <p:cSldViewPr>
      <p:cViewPr varScale="1">
        <p:scale>
          <a:sx n="97" d="100"/>
          <a:sy n="97" d="100"/>
        </p:scale>
        <p:origin x="-11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6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Prior</a:t>
            </a:r>
            <a:r>
              <a:rPr lang="en-US" sz="1800" baseline="0" dirty="0" smtClean="0"/>
              <a:t> </a:t>
            </a:r>
            <a:r>
              <a:rPr lang="en-US" sz="1800" dirty="0" smtClean="0"/>
              <a:t>Glaucoma </a:t>
            </a:r>
            <a:r>
              <a:rPr lang="en-US" sz="1800" dirty="0"/>
              <a:t>Surgery (n=11)</a:t>
            </a:r>
          </a:p>
        </c:rich>
      </c:tx>
      <c:layout>
        <c:manualLayout>
          <c:xMode val="edge"/>
          <c:yMode val="edge"/>
          <c:x val="0.1401627087450722"/>
          <c:y val="2.1739028431501994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Prior Glaucoma Surgery (n=11)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Tube Shunt (n=4) </c:v>
                </c:pt>
                <c:pt idx="1">
                  <c:v>Trabeculectomy (n=7)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</c:v>
                </c:pt>
                <c:pt idx="1">
                  <c:v>7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0"/>
          <c:y val="0.12934782608695655"/>
          <c:w val="0.95431676509186303"/>
          <c:h val="9.3244893301381193E-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6"/>
  <c:chart>
    <c:title>
      <c:tx>
        <c:rich>
          <a:bodyPr/>
          <a:lstStyle/>
          <a:p>
            <a:pPr>
              <a:defRPr/>
            </a:pPr>
            <a:r>
              <a:rPr lang="en-US"/>
              <a:t>Prior Glaucoma Medications  (n=11)</a:t>
            </a:r>
          </a:p>
        </c:rich>
      </c:tx>
      <c:layout>
        <c:manualLayout>
          <c:xMode val="edge"/>
          <c:yMode val="edge"/>
          <c:x val="0.18860031167979024"/>
          <c:y val="2.0833333333333398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Prior Glaucoma Medications  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no medications (n=7)</c:v>
                </c:pt>
                <c:pt idx="1">
                  <c:v>one medication (n=1)</c:v>
                </c:pt>
                <c:pt idx="2">
                  <c:v>two medications (n=2)</c:v>
                </c:pt>
                <c:pt idx="3">
                  <c:v>&gt; two medications (n=1)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57573818897637796"/>
          <c:y val="0.29350639763779551"/>
          <c:w val="0.4086368110236222"/>
          <c:h val="0.58548720472440907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Intraocular Pressure </a:t>
            </a:r>
            <a:r>
              <a:rPr lang="en-US" dirty="0" err="1" smtClean="0"/>
              <a:t>mmHG</a:t>
            </a:r>
            <a:endParaRPr lang="en-US" dirty="0"/>
          </a:p>
        </c:rich>
      </c:tx>
      <c:layout/>
    </c:title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Preop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Patient1</c:v>
                </c:pt>
                <c:pt idx="1">
                  <c:v>Patient2</c:v>
                </c:pt>
                <c:pt idx="2">
                  <c:v>Patient3</c:v>
                </c:pt>
                <c:pt idx="3">
                  <c:v>Patient4*</c:v>
                </c:pt>
                <c:pt idx="4">
                  <c:v>Patient5</c:v>
                </c:pt>
                <c:pt idx="5">
                  <c:v>Patient6*</c:v>
                </c:pt>
                <c:pt idx="6">
                  <c:v>Patient7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23</c:v>
                </c:pt>
                <c:pt idx="1">
                  <c:v>12</c:v>
                </c:pt>
                <c:pt idx="2">
                  <c:v>19</c:v>
                </c:pt>
                <c:pt idx="3">
                  <c:v>12</c:v>
                </c:pt>
                <c:pt idx="4">
                  <c:v>16</c:v>
                </c:pt>
                <c:pt idx="5">
                  <c:v>13</c:v>
                </c:pt>
                <c:pt idx="6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POD#1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Patient1</c:v>
                </c:pt>
                <c:pt idx="1">
                  <c:v>Patient2</c:v>
                </c:pt>
                <c:pt idx="2">
                  <c:v>Patient3</c:v>
                </c:pt>
                <c:pt idx="3">
                  <c:v>Patient4*</c:v>
                </c:pt>
                <c:pt idx="4">
                  <c:v>Patient5</c:v>
                </c:pt>
                <c:pt idx="5">
                  <c:v>Patient6*</c:v>
                </c:pt>
                <c:pt idx="6">
                  <c:v>Patient7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29</c:v>
                </c:pt>
                <c:pt idx="1">
                  <c:v>18</c:v>
                </c:pt>
                <c:pt idx="2">
                  <c:v>20</c:v>
                </c:pt>
                <c:pt idx="3">
                  <c:v>34</c:v>
                </c:pt>
                <c:pt idx="4">
                  <c:v>22</c:v>
                </c:pt>
                <c:pt idx="5">
                  <c:v>39</c:v>
                </c:pt>
                <c:pt idx="6">
                  <c:v>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POW#1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Patient1</c:v>
                </c:pt>
                <c:pt idx="1">
                  <c:v>Patient2</c:v>
                </c:pt>
                <c:pt idx="2">
                  <c:v>Patient3</c:v>
                </c:pt>
                <c:pt idx="3">
                  <c:v>Patient4*</c:v>
                </c:pt>
                <c:pt idx="4">
                  <c:v>Patient5</c:v>
                </c:pt>
                <c:pt idx="5">
                  <c:v>Patient6*</c:v>
                </c:pt>
                <c:pt idx="6">
                  <c:v>Patient7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28</c:v>
                </c:pt>
                <c:pt idx="1">
                  <c:v>14</c:v>
                </c:pt>
                <c:pt idx="2">
                  <c:v>14</c:v>
                </c:pt>
                <c:pt idx="3">
                  <c:v>16</c:v>
                </c:pt>
                <c:pt idx="4">
                  <c:v>17</c:v>
                </c:pt>
                <c:pt idx="5">
                  <c:v>15</c:v>
                </c:pt>
                <c:pt idx="6">
                  <c:v>10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POM#1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Patient1</c:v>
                </c:pt>
                <c:pt idx="1">
                  <c:v>Patient2</c:v>
                </c:pt>
                <c:pt idx="2">
                  <c:v>Patient3</c:v>
                </c:pt>
                <c:pt idx="3">
                  <c:v>Patient4*</c:v>
                </c:pt>
                <c:pt idx="4">
                  <c:v>Patient5</c:v>
                </c:pt>
                <c:pt idx="5">
                  <c:v>Patient6*</c:v>
                </c:pt>
                <c:pt idx="6">
                  <c:v>Patient7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23</c:v>
                </c:pt>
                <c:pt idx="1">
                  <c:v>14</c:v>
                </c:pt>
                <c:pt idx="2">
                  <c:v>12</c:v>
                </c:pt>
                <c:pt idx="3">
                  <c:v>18</c:v>
                </c:pt>
                <c:pt idx="5">
                  <c:v>17</c:v>
                </c:pt>
                <c:pt idx="6">
                  <c:v>6</c:v>
                </c:pt>
              </c:numCache>
            </c:numRef>
          </c:val>
        </c:ser>
        <c:dLbls>
          <c:showVal val="1"/>
        </c:dLbls>
        <c:shape val="box"/>
        <c:axId val="128145664"/>
        <c:axId val="128163840"/>
        <c:axId val="0"/>
      </c:bar3DChart>
      <c:catAx>
        <c:axId val="128145664"/>
        <c:scaling>
          <c:orientation val="minMax"/>
        </c:scaling>
        <c:axPos val="b"/>
        <c:numFmt formatCode="General" sourceLinked="1"/>
        <c:majorTickMark val="none"/>
        <c:tickLblPos val="nextTo"/>
        <c:crossAx val="128163840"/>
        <c:crosses val="autoZero"/>
        <c:auto val="1"/>
        <c:lblAlgn val="ctr"/>
        <c:lblOffset val="100"/>
      </c:catAx>
      <c:valAx>
        <c:axId val="128163840"/>
        <c:scaling>
          <c:orientation val="minMax"/>
        </c:scaling>
        <c:delete val="1"/>
        <c:axPos val="l"/>
        <c:numFmt formatCode="General" sourceLinked="1"/>
        <c:tickLblPos val="none"/>
        <c:crossAx val="128145664"/>
        <c:crosses val="autoZero"/>
        <c:crossBetween val="between"/>
      </c:valAx>
      <c:spPr>
        <a:noFill/>
        <a:ln w="24156">
          <a:noFill/>
        </a:ln>
      </c:spPr>
    </c:plotArea>
    <c:legend>
      <c:legendPos val="t"/>
      <c:layout/>
    </c:legend>
    <c:plotVisOnly val="1"/>
    <c:dispBlanksAs val="gap"/>
  </c:chart>
  <c:txPr>
    <a:bodyPr/>
    <a:lstStyle/>
    <a:p>
      <a:pPr>
        <a:defRPr sz="1712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Intraocular Pressure </a:t>
            </a:r>
            <a:r>
              <a:rPr lang="en-US" dirty="0" err="1" smtClean="0"/>
              <a:t>mmHG</a:t>
            </a:r>
            <a:endParaRPr lang="en-US" dirty="0"/>
          </a:p>
        </c:rich>
      </c:tx>
      <c:layout/>
    </c:title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Preop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Patient1*</c:v>
                </c:pt>
                <c:pt idx="1">
                  <c:v>Patient2</c:v>
                </c:pt>
                <c:pt idx="2">
                  <c:v>Patient3</c:v>
                </c:pt>
                <c:pt idx="3">
                  <c:v>Patient4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</c:v>
                </c:pt>
                <c:pt idx="1">
                  <c:v>11</c:v>
                </c:pt>
                <c:pt idx="2">
                  <c:v>7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POD#1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Patient1*</c:v>
                </c:pt>
                <c:pt idx="1">
                  <c:v>Patient2</c:v>
                </c:pt>
                <c:pt idx="2">
                  <c:v>Patient3</c:v>
                </c:pt>
                <c:pt idx="3">
                  <c:v>Patient4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</c:v>
                </c:pt>
                <c:pt idx="1">
                  <c:v>10</c:v>
                </c:pt>
                <c:pt idx="2">
                  <c:v>10</c:v>
                </c:pt>
                <c:pt idx="3">
                  <c:v>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POW#1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Patient1*</c:v>
                </c:pt>
                <c:pt idx="1">
                  <c:v>Patient2</c:v>
                </c:pt>
                <c:pt idx="2">
                  <c:v>Patient3</c:v>
                </c:pt>
                <c:pt idx="3">
                  <c:v>Patient4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1">
                  <c:v>9</c:v>
                </c:pt>
                <c:pt idx="2">
                  <c:v>8</c:v>
                </c:pt>
                <c:pt idx="3">
                  <c:v>16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POM#1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Patient1*</c:v>
                </c:pt>
                <c:pt idx="1">
                  <c:v>Patient2</c:v>
                </c:pt>
                <c:pt idx="2">
                  <c:v>Patient3</c:v>
                </c:pt>
                <c:pt idx="3">
                  <c:v>Patient4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1">
                  <c:v>10</c:v>
                </c:pt>
                <c:pt idx="2">
                  <c:v>10</c:v>
                </c:pt>
                <c:pt idx="3">
                  <c:v>16</c:v>
                </c:pt>
              </c:numCache>
            </c:numRef>
          </c:val>
        </c:ser>
        <c:dLbls>
          <c:showVal val="1"/>
        </c:dLbls>
        <c:shape val="box"/>
        <c:axId val="130646784"/>
        <c:axId val="130648320"/>
        <c:axId val="0"/>
      </c:bar3DChart>
      <c:catAx>
        <c:axId val="130646784"/>
        <c:scaling>
          <c:orientation val="minMax"/>
        </c:scaling>
        <c:axPos val="b"/>
        <c:numFmt formatCode="General" sourceLinked="1"/>
        <c:majorTickMark val="none"/>
        <c:tickLblPos val="nextTo"/>
        <c:crossAx val="130648320"/>
        <c:crosses val="autoZero"/>
        <c:auto val="1"/>
        <c:lblAlgn val="ctr"/>
        <c:lblOffset val="100"/>
      </c:catAx>
      <c:valAx>
        <c:axId val="130648320"/>
        <c:scaling>
          <c:orientation val="minMax"/>
        </c:scaling>
        <c:delete val="1"/>
        <c:axPos val="l"/>
        <c:numFmt formatCode="General" sourceLinked="1"/>
        <c:tickLblPos val="none"/>
        <c:crossAx val="130646784"/>
        <c:crosses val="autoZero"/>
        <c:crossBetween val="between"/>
      </c:valAx>
      <c:spPr>
        <a:noFill/>
        <a:ln w="24156">
          <a:noFill/>
        </a:ln>
      </c:spPr>
    </c:plotArea>
    <c:legend>
      <c:legendPos val="t"/>
      <c:layout/>
    </c:legend>
    <c:plotVisOnly val="1"/>
    <c:dispBlanksAs val="gap"/>
  </c:chart>
  <c:txPr>
    <a:bodyPr/>
    <a:lstStyle/>
    <a:p>
      <a:pPr>
        <a:defRPr sz="1712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Endothelial</a:t>
            </a:r>
            <a:r>
              <a:rPr lang="en-US" baseline="0" dirty="0" smtClean="0"/>
              <a:t> cell Count (cells/mm</a:t>
            </a:r>
            <a:r>
              <a:rPr lang="en-US" baseline="30000" dirty="0" smtClean="0"/>
              <a:t>3 </a:t>
            </a:r>
            <a:r>
              <a:rPr lang="en-US" baseline="0" dirty="0" smtClean="0"/>
              <a:t>)</a:t>
            </a:r>
            <a:endParaRPr lang="en-US" dirty="0"/>
          </a:p>
        </c:rich>
      </c:tx>
      <c:layout/>
    </c:title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POM 6-12 Tube </c:v>
                </c:pt>
              </c:strCache>
            </c:strRef>
          </c:tx>
          <c:dLbls>
            <c:dLbl>
              <c:idx val="2"/>
              <c:layout>
                <c:manualLayout>
                  <c:x val="1.9607843137254902E-2"/>
                  <c:y val="-2.4305555555555493E-2"/>
                </c:manualLayout>
              </c:layout>
              <c:showVal val="1"/>
            </c:dLbl>
            <c:dLbl>
              <c:idx val="3"/>
              <c:layout>
                <c:manualLayout>
                  <c:x val="1.4705882352941176E-2"/>
                  <c:y val="-3.125E-2"/>
                </c:manualLayout>
              </c:layout>
              <c:showVal val="1"/>
            </c:dLbl>
            <c:showVal val="1"/>
          </c:dLbls>
          <c:cat>
            <c:strRef>
              <c:f>Sheet1!$A$2:$A$5</c:f>
              <c:strCache>
                <c:ptCount val="4"/>
                <c:pt idx="0">
                  <c:v>Patient1*</c:v>
                </c:pt>
                <c:pt idx="1">
                  <c:v>Patient2*</c:v>
                </c:pt>
                <c:pt idx="2">
                  <c:v>Patient3</c:v>
                </c:pt>
                <c:pt idx="3">
                  <c:v>Patient4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2">
                  <c:v>1488</c:v>
                </c:pt>
                <c:pt idx="3">
                  <c:v>2532</c:v>
                </c:pt>
              </c:numCache>
            </c:numRef>
          </c:val>
        </c:ser>
        <c:dLbls>
          <c:showVal val="1"/>
        </c:dLbls>
        <c:shape val="box"/>
        <c:axId val="132088576"/>
        <c:axId val="132090112"/>
        <c:axId val="0"/>
      </c:bar3DChart>
      <c:catAx>
        <c:axId val="132088576"/>
        <c:scaling>
          <c:orientation val="minMax"/>
        </c:scaling>
        <c:axPos val="b"/>
        <c:numFmt formatCode="General" sourceLinked="1"/>
        <c:majorTickMark val="none"/>
        <c:tickLblPos val="nextTo"/>
        <c:crossAx val="132090112"/>
        <c:crosses val="autoZero"/>
        <c:auto val="1"/>
        <c:lblAlgn val="ctr"/>
        <c:lblOffset val="100"/>
      </c:catAx>
      <c:valAx>
        <c:axId val="132090112"/>
        <c:scaling>
          <c:orientation val="minMax"/>
        </c:scaling>
        <c:delete val="1"/>
        <c:axPos val="l"/>
        <c:numFmt formatCode="General" sourceLinked="1"/>
        <c:tickLblPos val="none"/>
        <c:crossAx val="132088576"/>
        <c:crosses val="autoZero"/>
        <c:crossBetween val="between"/>
      </c:valAx>
      <c:spPr>
        <a:noFill/>
        <a:ln w="24156">
          <a:noFill/>
        </a:ln>
      </c:spPr>
    </c:plotArea>
    <c:legend>
      <c:legendPos val="t"/>
      <c:layout/>
    </c:legend>
    <c:plotVisOnly val="1"/>
    <c:dispBlanksAs val="gap"/>
  </c:chart>
  <c:txPr>
    <a:bodyPr/>
    <a:lstStyle/>
    <a:p>
      <a:pPr>
        <a:defRPr sz="1712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Endothelial</a:t>
            </a:r>
            <a:r>
              <a:rPr lang="en-US" baseline="0" dirty="0" smtClean="0"/>
              <a:t> cell Count (cells/mm</a:t>
            </a:r>
            <a:r>
              <a:rPr lang="en-US" baseline="30000" dirty="0" smtClean="0"/>
              <a:t>3 </a:t>
            </a:r>
            <a:r>
              <a:rPr lang="en-US" baseline="0" dirty="0" smtClean="0"/>
              <a:t>)</a:t>
            </a:r>
            <a:endParaRPr lang="en-US" dirty="0"/>
          </a:p>
        </c:rich>
      </c:tx>
      <c:layout/>
    </c:title>
    <c:view3D>
      <c:depthPercent val="100"/>
      <c:rAngAx val="1"/>
    </c:view3D>
    <c:plotArea>
      <c:layout/>
      <c:bar3DChart>
        <c:barDir val="col"/>
        <c:grouping val="clustered"/>
        <c:ser>
          <c:idx val="1"/>
          <c:order val="0"/>
          <c:tx>
            <c:strRef>
              <c:f>Sheet1!$C$1</c:f>
              <c:strCache>
                <c:ptCount val="1"/>
                <c:pt idx="0">
                  <c:v>POM 6-12 (trab)</c:v>
                </c:pt>
              </c:strCache>
            </c:strRef>
          </c:tx>
          <c:dLbls>
            <c:dLbl>
              <c:idx val="2"/>
              <c:layout>
                <c:manualLayout>
                  <c:x val="1.6339869281045763E-2"/>
                  <c:y val="-3.4722222222222242E-3"/>
                </c:manualLayout>
              </c:layout>
              <c:showVal val="1"/>
            </c:dLbl>
            <c:dLbl>
              <c:idx val="3"/>
              <c:layout>
                <c:manualLayout>
                  <c:x val="3.1045751633986932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1437908496732058E-2"/>
                  <c:y val="3.4722222222222242E-3"/>
                </c:manualLayout>
              </c:layout>
              <c:showVal val="1"/>
            </c:dLbl>
            <c:showVal val="1"/>
          </c:dLbls>
          <c:cat>
            <c:strRef>
              <c:f>Sheet1!$A$2:$A$8</c:f>
              <c:strCache>
                <c:ptCount val="7"/>
                <c:pt idx="0">
                  <c:v>Patient1</c:v>
                </c:pt>
                <c:pt idx="1">
                  <c:v>Patient2</c:v>
                </c:pt>
                <c:pt idx="2">
                  <c:v>Patient3</c:v>
                </c:pt>
                <c:pt idx="3">
                  <c:v>Patient4</c:v>
                </c:pt>
                <c:pt idx="4">
                  <c:v>Patient5</c:v>
                </c:pt>
                <c:pt idx="5">
                  <c:v>Patient6*</c:v>
                </c:pt>
                <c:pt idx="6">
                  <c:v>Patient7*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1734</c:v>
                </c:pt>
                <c:pt idx="1">
                  <c:v>2087</c:v>
                </c:pt>
                <c:pt idx="2">
                  <c:v>1669</c:v>
                </c:pt>
                <c:pt idx="3">
                  <c:v>2066</c:v>
                </c:pt>
                <c:pt idx="4">
                  <c:v>872</c:v>
                </c:pt>
              </c:numCache>
            </c:numRef>
          </c:val>
        </c:ser>
        <c:dLbls>
          <c:showVal val="1"/>
        </c:dLbls>
        <c:shape val="box"/>
        <c:axId val="131773568"/>
        <c:axId val="131775104"/>
        <c:axId val="0"/>
      </c:bar3DChart>
      <c:catAx>
        <c:axId val="131773568"/>
        <c:scaling>
          <c:orientation val="minMax"/>
        </c:scaling>
        <c:axPos val="b"/>
        <c:numFmt formatCode="General" sourceLinked="1"/>
        <c:majorTickMark val="none"/>
        <c:tickLblPos val="nextTo"/>
        <c:crossAx val="131775104"/>
        <c:crosses val="autoZero"/>
        <c:auto val="1"/>
        <c:lblAlgn val="ctr"/>
        <c:lblOffset val="100"/>
      </c:catAx>
      <c:valAx>
        <c:axId val="131775104"/>
        <c:scaling>
          <c:orientation val="minMax"/>
        </c:scaling>
        <c:delete val="1"/>
        <c:axPos val="l"/>
        <c:numFmt formatCode="General" sourceLinked="1"/>
        <c:tickLblPos val="none"/>
        <c:crossAx val="131773568"/>
        <c:crosses val="autoZero"/>
        <c:crossBetween val="between"/>
      </c:valAx>
      <c:spPr>
        <a:noFill/>
        <a:ln w="24156">
          <a:noFill/>
        </a:ln>
      </c:spPr>
    </c:plotArea>
    <c:legend>
      <c:legendPos val="t"/>
      <c:layout/>
    </c:legend>
    <c:plotVisOnly val="1"/>
    <c:dispBlanksAs val="gap"/>
  </c:chart>
  <c:txPr>
    <a:bodyPr/>
    <a:lstStyle/>
    <a:p>
      <a:pPr>
        <a:defRPr sz="1712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18A550-1507-4328-A71F-71A692DB0AA9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A25A6FF-D637-410D-8527-6A34B1365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01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BBD10-B4A0-45AD-A3F7-64EAEE5BE26F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1D4B9FD1-6EF1-4873-914B-E664B5CFF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A6253-CE61-4C7E-B526-35C6A112C91C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A00BB-2B5D-499A-A30D-4EA85B09D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6BC7B-14E8-4D21-A195-C249F216A9C9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09A5B-93CD-40F0-A06A-760D148B6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E3B64-7A87-472A-9EFB-0656B31DD7F1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7A935-CFC5-4D3E-9C2F-4F2A67563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CE7A0-7BC4-4B17-9D32-6CA164B8A975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4B43D-9CB8-4BFC-B137-08C0733F5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6132-DBAE-4808-B3D8-F2553C9F1BCD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DFCCD-C66D-4C4A-AD9E-2DD4F2990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8206D-412F-425C-9397-332DCACA0530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18C75-CEB0-4FA1-B686-98AD725E2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9C0FC-E884-413C-9B0F-6A971FC19BC4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90B94-1F50-4D46-A6E1-DFC6F1A0C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56D38-B0AF-4B2E-A1DC-A978423AA8B0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61F3C-30BF-4428-AAB6-DE4BC055E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1B532-ABDA-4BB8-917B-4451B10762AD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1D5B-67CA-4809-A41E-995A7BB25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8EFD-9FBC-472E-8F87-43253F709D0A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58635-9857-4219-87F0-05419C2E1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754166F2-AC91-46EB-9BBF-F7F8685CD54B}" type="datetimeFigureOut">
              <a:rPr lang="en-US"/>
              <a:pPr>
                <a:defRPr/>
              </a:pPr>
              <a:t>3/17/2010</a:t>
            </a:fld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8E589348-3F6D-4818-9E44-A518D0C4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0360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00361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00362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00363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00364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ctr" eaLnBrk="1" hangingPunct="1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000" b="1" dirty="0" err="1" smtClean="0"/>
              <a:t>Descemet’s</a:t>
            </a:r>
            <a:r>
              <a:rPr lang="en-US" sz="4000" b="1" dirty="0" smtClean="0"/>
              <a:t> Stripping Endothelial </a:t>
            </a:r>
            <a:r>
              <a:rPr lang="en-US" sz="4000" b="1" dirty="0" err="1" smtClean="0"/>
              <a:t>Keratoplasty</a:t>
            </a:r>
            <a:r>
              <a:rPr lang="en-US" sz="4000" b="1" dirty="0" smtClean="0"/>
              <a:t> (DSEK) in patients with prior </a:t>
            </a:r>
            <a:r>
              <a:rPr lang="en-US" sz="4000" b="1" dirty="0" err="1" smtClean="0"/>
              <a:t>Trabeculectomy</a:t>
            </a:r>
            <a:r>
              <a:rPr lang="en-US" sz="4000" b="1" dirty="0" smtClean="0"/>
              <a:t> or Tube shunt surgery. 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</p:txBody>
      </p:sp>
      <p:sp>
        <p:nvSpPr>
          <p:cNvPr id="14338" name="Subtitle 2"/>
          <p:cNvSpPr>
            <a:spLocks noGrp="1"/>
          </p:cNvSpPr>
          <p:nvPr>
            <p:ph type="subTitle" idx="4294967295"/>
          </p:nvPr>
        </p:nvSpPr>
        <p:spPr>
          <a:xfrm>
            <a:off x="1447800" y="5410200"/>
            <a:ext cx="6400800" cy="166528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898989"/>
                </a:solidFill>
                <a:latin typeface="Arial" charset="0"/>
              </a:rPr>
              <a:t>Thadani S.M.  Fynn-Thompson N. </a:t>
            </a:r>
            <a:r>
              <a:rPr lang="en-US" sz="2400" dirty="0" smtClean="0">
                <a:solidFill>
                  <a:srgbClr val="898989"/>
                </a:solidFill>
                <a:latin typeface="Arial" charset="0"/>
              </a:rPr>
              <a:t>Authors have no financial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Endothelial Cell Count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1752600"/>
          <a:ext cx="6629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53340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Average cell count </a:t>
            </a:r>
            <a:r>
              <a:rPr lang="en-US" sz="1600" dirty="0" err="1" smtClean="0"/>
              <a:t>Trab</a:t>
            </a:r>
            <a:r>
              <a:rPr lang="en-US" sz="1600" dirty="0" smtClean="0"/>
              <a:t> patients =  1685.6 (range </a:t>
            </a:r>
            <a:r>
              <a:rPr lang="en-US" sz="1600" dirty="0" smtClean="0"/>
              <a:t>872-2087) </a:t>
            </a:r>
            <a:endParaRPr lang="en-US" sz="1600" dirty="0" smtClean="0"/>
          </a:p>
          <a:p>
            <a:r>
              <a:rPr lang="en-US" sz="1600" dirty="0" smtClean="0"/>
              <a:t>Average </a:t>
            </a:r>
            <a:r>
              <a:rPr lang="en-US" sz="1600" dirty="0" smtClean="0"/>
              <a:t>cell count </a:t>
            </a:r>
            <a:r>
              <a:rPr lang="en-US" sz="1600" dirty="0" smtClean="0"/>
              <a:t>for </a:t>
            </a:r>
            <a:r>
              <a:rPr lang="en-US" sz="1600" dirty="0" smtClean="0"/>
              <a:t>all patients = </a:t>
            </a:r>
            <a:r>
              <a:rPr lang="en-US" sz="1600" dirty="0" smtClean="0"/>
              <a:t>1883 </a:t>
            </a:r>
            <a:r>
              <a:rPr lang="en-US" sz="1600" dirty="0" smtClean="0"/>
              <a:t>cells/mm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 </a:t>
            </a:r>
            <a:r>
              <a:rPr lang="en-US" sz="1600" dirty="0" smtClean="0"/>
              <a:t>(range 578-2687, </a:t>
            </a:r>
            <a:r>
              <a:rPr lang="en-US" sz="1600" baseline="30000" dirty="0" smtClean="0"/>
              <a:t> </a:t>
            </a:r>
            <a:r>
              <a:rPr lang="en-US" sz="1600" dirty="0" smtClean="0"/>
              <a:t>n=48)</a:t>
            </a:r>
            <a:endParaRPr lang="en-US" sz="1600" dirty="0" smtClean="0"/>
          </a:p>
          <a:p>
            <a:r>
              <a:rPr lang="en-US" sz="1600" dirty="0" smtClean="0"/>
              <a:t>*</a:t>
            </a:r>
            <a:r>
              <a:rPr lang="en-US" sz="1600" dirty="0" smtClean="0"/>
              <a:t>Two patients in </a:t>
            </a:r>
            <a:r>
              <a:rPr lang="en-US" sz="1600" dirty="0" err="1" smtClean="0"/>
              <a:t>Trabeculectomy</a:t>
            </a:r>
            <a:r>
              <a:rPr lang="en-US" sz="1600" dirty="0" smtClean="0"/>
              <a:t> (6 and 7) group had poor  cell count capture 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 smtClean="0"/>
              <a:t>Summary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Post-Operative Air fill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There were no cases with air found in any of the Tube shunts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There was two cases of air found in the </a:t>
            </a:r>
            <a:r>
              <a:rPr lang="en-US" sz="1500" dirty="0" err="1" smtClean="0"/>
              <a:t>Trabeculectomy</a:t>
            </a:r>
            <a:r>
              <a:rPr lang="en-US" sz="1500" dirty="0" smtClean="0"/>
              <a:t> filtering blebs on post-op day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Air fill percentages ranged from 0 to 45% with an average of 24%. 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Endothelial Cell counts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Did not differ from average endothelial cell counts collected in patients at the same center without prior glaucoma </a:t>
            </a:r>
            <a:r>
              <a:rPr lang="en-US" sz="1500" dirty="0" smtClean="0"/>
              <a:t>surgery (Average =1883 cells/mm</a:t>
            </a:r>
            <a:r>
              <a:rPr lang="en-US" sz="1500" baseline="30000" dirty="0" smtClean="0"/>
              <a:t>3</a:t>
            </a:r>
            <a:r>
              <a:rPr lang="en-US" sz="1500" dirty="0" smtClean="0"/>
              <a:t>, range 578-2687 cells/mm</a:t>
            </a:r>
            <a:r>
              <a:rPr lang="en-US" sz="1500" baseline="30000" dirty="0" smtClean="0"/>
              <a:t>3, </a:t>
            </a:r>
            <a:r>
              <a:rPr lang="en-US" sz="1500" dirty="0" smtClean="0"/>
              <a:t>n=48)</a:t>
            </a:r>
            <a:endParaRPr lang="en-US" sz="15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Graft dislocation: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One of the eleven patients (9%) had a dislocated graft requiring a refloat, this compares to overall value dislocation rate of 6/48 (12.5%) of all patients undergoing DSEK. All dislocations underwent successful refloating with reattachment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Graft Failure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One patient in the </a:t>
            </a:r>
            <a:r>
              <a:rPr lang="en-US" sz="1500" dirty="0" err="1" smtClean="0"/>
              <a:t>Trabeculectomy</a:t>
            </a:r>
            <a:r>
              <a:rPr lang="en-US" sz="1500" dirty="0" smtClean="0"/>
              <a:t> group (patient 7) had a primary graft failure requiring full thickness PK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Intraocular Pressure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Two patients in the </a:t>
            </a:r>
            <a:r>
              <a:rPr lang="en-US" sz="1500" dirty="0" err="1" smtClean="0"/>
              <a:t>Trabeculectomy</a:t>
            </a:r>
            <a:r>
              <a:rPr lang="en-US" sz="1500" dirty="0" smtClean="0"/>
              <a:t> group (patient 4 and 6) required </a:t>
            </a:r>
            <a:r>
              <a:rPr lang="en-US" sz="1500" dirty="0" err="1" smtClean="0"/>
              <a:t>paracentesis</a:t>
            </a:r>
            <a:r>
              <a:rPr lang="en-US" sz="1500" dirty="0" smtClean="0"/>
              <a:t> venting on post operative day one for increased intraocular pressure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One patient required a diode laser to reduce longstanding intraocular pressure-this was believed to be unrelated to the DSAEK procedure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500" dirty="0" smtClean="0"/>
              <a:t>No patients required additional glaucoma medical therapy as a result of undergoing surgery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Conclusions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z="2200" dirty="0" smtClean="0"/>
              <a:t>In our case series, sustained increases in intraocular pressure were not found in these patients, there were however two patients with short term intraocular pressure elevations. </a:t>
            </a:r>
          </a:p>
          <a:p>
            <a:pPr eaLnBrk="1" hangingPunct="1"/>
            <a:r>
              <a:rPr lang="en-US" sz="2200" dirty="0" smtClean="0"/>
              <a:t>None of these eleven patients needed additional Glaucoma surgery or additional medications to lower intraocular pressure in the immediate postoperative period.</a:t>
            </a:r>
          </a:p>
          <a:p>
            <a:pPr eaLnBrk="1" hangingPunct="1"/>
            <a:r>
              <a:rPr lang="en-US" sz="2200" dirty="0" smtClean="0"/>
              <a:t>The majority of our patients had improvements in visual acuity.  Graft dislocation also did not appear to be higher in our series.</a:t>
            </a:r>
          </a:p>
          <a:p>
            <a:pPr eaLnBrk="1" hangingPunct="1"/>
            <a:r>
              <a:rPr lang="en-US" sz="2200" dirty="0" smtClean="0"/>
              <a:t>Further investigations, in particular with greater sample size, are needed to study the long-term outcome of this procedure in this patient subset.</a:t>
            </a:r>
          </a:p>
          <a:p>
            <a:pPr eaLnBrk="1" hangingPunct="1"/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Background/Introduction</a:t>
            </a:r>
            <a:r>
              <a:rPr lang="en-US" sz="4000" dirty="0" smtClean="0"/>
              <a:t>: 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DSEK as become a popular and effective approach for selective corneal transplantation. Faster healing time, decreased astigmatism and improved postoperative corneal structure have made this a favored procedure over traditional penetrating transplantation techniques.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In the subset of patients undergoing this procedure that have had prior glaucoma surgical procedures, the use of an air bubble in the DSEK technique as an intraocular graft </a:t>
            </a:r>
            <a:r>
              <a:rPr lang="en-US" sz="2000" dirty="0" err="1" smtClean="0"/>
              <a:t>tamponade</a:t>
            </a:r>
            <a:r>
              <a:rPr lang="en-US" sz="2000" dirty="0" smtClean="0"/>
              <a:t> presents a potential complication to both the successful outcome of endothelial transplantation as well as to the functionality of a </a:t>
            </a:r>
            <a:r>
              <a:rPr lang="en-US" sz="2000" dirty="0" err="1" smtClean="0"/>
              <a:t>trabeculectomy</a:t>
            </a:r>
            <a:r>
              <a:rPr lang="en-US" sz="2000" dirty="0" smtClean="0"/>
              <a:t> or tube.  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The air bubble may become sequestered into the bleb resulting in damage to the existing </a:t>
            </a:r>
            <a:r>
              <a:rPr lang="en-US" sz="2000" dirty="0" err="1" smtClean="0"/>
              <a:t>trabeculectomy</a:t>
            </a:r>
            <a:r>
              <a:rPr lang="en-US" sz="2000" dirty="0" smtClean="0"/>
              <a:t> or tube. 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In addition, the bleb or tube may allow the air bubble to be reduced at a much faster rate, potentially hindering lamellar graft adherence to the recipient’s </a:t>
            </a:r>
            <a:r>
              <a:rPr lang="en-US" sz="2000" dirty="0" err="1" smtClean="0"/>
              <a:t>stroma</a:t>
            </a:r>
            <a:r>
              <a:rPr lang="en-US" sz="2000" dirty="0" smtClean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Purpose and Methods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1638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02125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dirty="0" smtClean="0"/>
              <a:t>Purpose</a:t>
            </a:r>
          </a:p>
          <a:p>
            <a:pPr eaLnBrk="1" hangingPunct="1"/>
            <a:r>
              <a:rPr lang="en-US" sz="1800" dirty="0" smtClean="0"/>
              <a:t>To evaluate postoperative visual acuity, intraocular pressure, graft dislocation, and endothelial cell count in a series of patients undergoing </a:t>
            </a:r>
            <a:r>
              <a:rPr lang="en-US" sz="1800" dirty="0" err="1" smtClean="0"/>
              <a:t>Descemet’s</a:t>
            </a:r>
            <a:r>
              <a:rPr lang="en-US" sz="1800" dirty="0" smtClean="0"/>
              <a:t> Stripping Endothelial </a:t>
            </a:r>
            <a:r>
              <a:rPr lang="en-US" sz="1800" dirty="0" err="1" smtClean="0"/>
              <a:t>Keratoplasty</a:t>
            </a:r>
            <a:r>
              <a:rPr lang="en-US" sz="1800" dirty="0" smtClean="0"/>
              <a:t> with prior glaucoma surgery with either a Tube shunt filter or Filtering Bleb</a:t>
            </a:r>
          </a:p>
          <a:p>
            <a:pPr eaLnBrk="1" hangingPunct="1"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dirty="0" smtClean="0"/>
              <a:t>Methods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We present 11 patients with prior glaucoma surgeries, either </a:t>
            </a:r>
            <a:r>
              <a:rPr lang="en-US" sz="1800" dirty="0" err="1" smtClean="0"/>
              <a:t>trabeculectomy</a:t>
            </a:r>
            <a:r>
              <a:rPr lang="en-US" sz="1800" dirty="0" smtClean="0"/>
              <a:t> or tube shunts, who subsequently underwent </a:t>
            </a:r>
            <a:r>
              <a:rPr lang="en-US" sz="1800" dirty="0" err="1" smtClean="0"/>
              <a:t>descemet’s</a:t>
            </a:r>
            <a:r>
              <a:rPr lang="en-US" sz="1800" dirty="0" smtClean="0"/>
              <a:t> stripping endothelial </a:t>
            </a:r>
            <a:r>
              <a:rPr lang="en-US" sz="1800" dirty="0" err="1" smtClean="0"/>
              <a:t>keratoplasty</a:t>
            </a:r>
            <a:r>
              <a:rPr lang="en-US" sz="1800" dirty="0" smtClean="0"/>
              <a:t> in the same eye for </a:t>
            </a:r>
            <a:r>
              <a:rPr lang="en-US" sz="1800" dirty="0" err="1" smtClean="0"/>
              <a:t>bullous</a:t>
            </a:r>
            <a:r>
              <a:rPr lang="en-US" sz="1800" dirty="0" smtClean="0"/>
              <a:t> </a:t>
            </a:r>
            <a:r>
              <a:rPr lang="en-US" sz="1800" dirty="0" err="1" smtClean="0"/>
              <a:t>keratopathy</a:t>
            </a:r>
            <a:r>
              <a:rPr lang="en-US" sz="1800" dirty="0" smtClean="0"/>
              <a:t>.  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Outcomes evaluated included  postoperative visual acuity, intraocular pressure, graft dislocation at POD 1, POW 1, POM 1 and endothelial cell count at 6-12 months.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In addition postoperative air-fill and the presence of any air in the tube or </a:t>
            </a:r>
            <a:r>
              <a:rPr lang="en-US" sz="1800" dirty="0" err="1" smtClean="0"/>
              <a:t>trabeculectomy</a:t>
            </a:r>
            <a:r>
              <a:rPr lang="en-US" sz="1800" dirty="0" smtClean="0"/>
              <a:t> was noted on POD #1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4000" smtClean="0"/>
              <a:t>Patient Statistics</a:t>
            </a:r>
            <a:br>
              <a:rPr lang="en-US" sz="4000" smtClean="0"/>
            </a:br>
            <a:endParaRPr lang="en-US" sz="4000" smtClean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1752600"/>
          <a:ext cx="48768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Object 3"/>
          <p:cNvGraphicFramePr>
            <a:graphicFrameLocks/>
          </p:cNvGraphicFramePr>
          <p:nvPr/>
        </p:nvGraphicFramePr>
        <p:xfrm>
          <a:off x="3810000" y="1752600"/>
          <a:ext cx="4876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en-US" sz="4000" dirty="0" smtClean="0"/>
              <a:t> Visual Acuity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Patients with prior </a:t>
            </a:r>
            <a:r>
              <a:rPr lang="en-US" sz="2400" dirty="0" err="1" smtClean="0"/>
              <a:t>trabeculectomy</a:t>
            </a:r>
            <a:r>
              <a:rPr lang="en-US" sz="2400" dirty="0" smtClean="0"/>
              <a:t> had an average visual improvement of  7.285 lines of visual acuity (n=7, range -9 to+14))</a:t>
            </a:r>
          </a:p>
          <a:p>
            <a:pPr lvl="1"/>
            <a:r>
              <a:rPr lang="en-US" sz="2400" dirty="0" smtClean="0"/>
              <a:t>One patient had a loss of vision secondary to graft failure and </a:t>
            </a:r>
            <a:r>
              <a:rPr lang="en-US" sz="2400" dirty="0" err="1" smtClean="0"/>
              <a:t>hypotony</a:t>
            </a:r>
            <a:endParaRPr lang="en-US" sz="2400" dirty="0" smtClean="0"/>
          </a:p>
          <a:p>
            <a:r>
              <a:rPr lang="en-US" sz="2400" dirty="0" smtClean="0"/>
              <a:t>Patients with prior Tube Shunts had an average visual improvement 8 of  lines of visual acuity (n=4, range +4 to+12))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 idx="4294967295"/>
          </p:nvPr>
        </p:nvSpPr>
        <p:spPr>
          <a:xfrm>
            <a:off x="609600" y="665163"/>
            <a:ext cx="7956550" cy="987425"/>
          </a:xfrm>
        </p:spPr>
        <p:txBody>
          <a:bodyPr anchor="ctr"/>
          <a:lstStyle/>
          <a:p>
            <a:pPr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Intraocular Pressure </a:t>
            </a:r>
            <a:br>
              <a:rPr lang="en-US" sz="4000" dirty="0" smtClean="0"/>
            </a:br>
            <a:r>
              <a:rPr lang="en-US" sz="2400" dirty="0" smtClean="0"/>
              <a:t>Patients with prior </a:t>
            </a:r>
            <a:r>
              <a:rPr lang="en-US" sz="2400" dirty="0" err="1" smtClean="0"/>
              <a:t>Trabeculectomy</a:t>
            </a:r>
            <a:r>
              <a:rPr lang="en-US" sz="2400" dirty="0" smtClean="0"/>
              <a:t> undergoing DSAEK (n=7)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457200" y="1828800"/>
          <a:ext cx="8229600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le 1"/>
          <p:cNvSpPr>
            <a:spLocks noGrp="1"/>
          </p:cNvSpPr>
          <p:nvPr>
            <p:ph type="title" idx="4294967295"/>
          </p:nvPr>
        </p:nvSpPr>
        <p:spPr>
          <a:xfrm>
            <a:off x="457200" y="669925"/>
            <a:ext cx="8229600" cy="942975"/>
          </a:xfrm>
        </p:spPr>
        <p:txBody>
          <a:bodyPr anchor="ctr"/>
          <a:lstStyle/>
          <a:p>
            <a:pPr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Intraocular Pressure </a:t>
            </a:r>
            <a:br>
              <a:rPr lang="en-US" sz="4000" dirty="0" smtClean="0"/>
            </a:br>
            <a:r>
              <a:rPr lang="en-US" sz="2000" dirty="0" smtClean="0"/>
              <a:t>Patients with prior Tube Shunts undergoing DSAEK (n=4)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457200" y="1828800"/>
          <a:ext cx="8229600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 descr="ds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58614" y="3733800"/>
            <a:ext cx="4545178" cy="3022060"/>
          </a:xfrm>
          <a:prstGeom prst="rect">
            <a:avLst/>
          </a:prstGeom>
        </p:spPr>
      </p:pic>
      <p:pic>
        <p:nvPicPr>
          <p:cNvPr id="8" name="Picture 7" descr="dse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609600"/>
            <a:ext cx="4928007" cy="3276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0" y="190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POD #1 showing 45% air fill in patient with prior </a:t>
            </a:r>
            <a:r>
              <a:rPr lang="en-US" dirty="0" err="1" smtClean="0"/>
              <a:t>Trabeculectomy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4648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POD #1 showing air diffusion into filtering bleb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Endothelial Cell Count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/>
        </p:nvGraphicFramePr>
        <p:xfrm>
          <a:off x="914400" y="1752600"/>
          <a:ext cx="7772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53340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Average cell count Tube patients = 2010 (range 1448-2532)</a:t>
            </a:r>
          </a:p>
          <a:p>
            <a:r>
              <a:rPr lang="en-US" sz="1600" dirty="0" smtClean="0"/>
              <a:t>Average </a:t>
            </a:r>
            <a:r>
              <a:rPr lang="en-US" sz="1600" dirty="0" smtClean="0"/>
              <a:t>cell count for all patients = 1883 cells/mm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 (range 578-2687, </a:t>
            </a:r>
            <a:r>
              <a:rPr lang="en-US" sz="1600" baseline="30000" dirty="0" smtClean="0"/>
              <a:t> </a:t>
            </a:r>
            <a:r>
              <a:rPr lang="en-US" sz="1600" dirty="0" smtClean="0"/>
              <a:t>n=48)</a:t>
            </a:r>
          </a:p>
          <a:p>
            <a:r>
              <a:rPr lang="en-US" sz="1600" dirty="0" smtClean="0"/>
              <a:t>*</a:t>
            </a:r>
            <a:r>
              <a:rPr lang="en-US" sz="1600" dirty="0" smtClean="0"/>
              <a:t>Two patients in Tube (1 and 2) group lost to follow up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&amp;#x0D;&amp;#x0A;&amp;#x0D;&amp;#x0A;Descemet’s Stripping Endothelial Keratoplasty (DSEK) in patients with prior trabeculectomy or tube shunt surgery&quot;/&gt;&lt;property id=&quot;20307&quot; value=&quot;256&quot;/&gt;&lt;/object&gt;&lt;object type=&quot;3&quot; unique_id=&quot;10005&quot;&gt;&lt;property id=&quot;20148&quot; value=&quot;5&quot;/&gt;&lt;property id=&quot;20300&quot; value=&quot;Slide 2 - &amp;quot;&amp;#x0D;&amp;#x0A;Background/Introduction: &amp;#x0D;&amp;#x0A;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&amp;#x0D;&amp;#x0A;Purpose&amp;#x0D;&amp;#x0A;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Methods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&amp;#x0D;&amp;#x0A;Results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Patient Statistics&amp;#x0D;&amp;#x0A;&amp;quot;&quot;/&gt;&lt;property id=&quot;20307&quot; value=&quot;266&quot;/&gt;&lt;/object&gt;&lt;object type=&quot;3&quot; unique_id=&quot;10010&quot;&gt;&lt;property id=&quot;20148&quot; value=&quot;5&quot;/&gt;&lt;property id=&quot;20300&quot; value=&quot;Slide 7 - &amp;quot;&amp;#x0D;&amp;#x0A;Intraocular Pressure &amp;#x0D;&amp;#x0A;Patients with prior Tube Shunts undergoing DSAEK&amp;#x0D;&amp;#x0A;(n=4)&amp;#x0D;&amp;#x0A;&amp;quot;&quot;/&gt;&lt;property id=&quot;20307&quot; value=&quot;267&quot;/&gt;&lt;/object&gt;&lt;object type=&quot;3&quot; unique_id=&quot;10011&quot;&gt;&lt;property id=&quot;20148&quot; value=&quot;5&quot;/&gt;&lt;property id=&quot;20300&quot; value=&quot;Slide 8 - &amp;quot;&amp;#x0D;&amp;#x0A;Intraocular Pressure &amp;#x0D;&amp;#x0A;Patients with prior Trabeculectomy undergoing DSAEK (n=7)&amp;#x0D;&amp;#x0A;&amp;quot;&quot;/&gt;&lt;property id=&quot;20307&quot; value=&quot;269&quot;/&gt;&lt;/object&gt;&lt;object type=&quot;3&quot; unique_id=&quot;10012&quot;&gt;&lt;property id=&quot;20148&quot; value=&quot;5&quot;/&gt;&lt;property id=&quot;20300&quot; value=&quot;Slide 9 - &amp;quot;Anterior segment photo-Trab with Air and graft visible&amp;quot;&quot;/&gt;&lt;property id=&quot;20307&quot; value=&quot;272&quot;/&gt;&lt;/object&gt;&lt;object type=&quot;3&quot; unique_id=&quot;10013&quot;&gt;&lt;property id=&quot;20148&quot; value=&quot;5&quot;/&gt;&lt;property id=&quot;20300&quot; value=&quot;Slide 10 - &amp;quot; &amp;#x0D;&amp;#x0A;Visual Acuity (Snellen Acuity-Lines of improvement-Month 3) &amp;#x0D;&amp;#x0A;Patients with prior Trabeculectomy undergoing DSAEK&quot;/&gt;&lt;property id=&quot;20307&quot; value=&quot;270&quot;/&gt;&lt;/object&gt;&lt;object type=&quot;3&quot; unique_id=&quot;10014&quot;&gt;&lt;property id=&quot;20148&quot; value=&quot;5&quot;/&gt;&lt;property id=&quot;20300&quot; value=&quot;Slide 11 - &amp;quot; &amp;#x0D;&amp;#x0A;Visual Acuity (LogMar) &amp;#x0D;&amp;#x0A;Patients with prior Tube shunt undergoing DSAEK (n=4)&amp;#x0D;&amp;#x0A;&amp;quot;&quot;/&gt;&lt;property id=&quot;20307&quot; value=&quot;271&quot;/&gt;&lt;/object&gt;&lt;object type=&quot;3&quot; unique_id=&quot;10015&quot;&gt;&lt;property id=&quot;20148&quot; value=&quot;5&quot;/&gt;&lt;property id=&quot;20300&quot; value=&quot;Slide 12 - &amp;quot;Endothelial Cell Count Month 3&amp;quot;&quot;/&gt;&lt;property id=&quot;20307&quot; value=&quot;273&quot;/&gt;&lt;/object&gt;&lt;object type=&quot;3&quot; unique_id=&quot;10016&quot;&gt;&lt;property id=&quot;20148&quot; value=&quot;5&quot;/&gt;&lt;property id=&quot;20300&quot; value=&quot;Slide 13 - &amp;quot;Photo of DSEK with Tube&amp;quot;&quot;/&gt;&lt;property id=&quot;20307&quot; value=&quot;274&quot;/&gt;&lt;/object&gt;&lt;object type=&quot;3&quot; unique_id=&quot;10017&quot;&gt;&lt;property id=&quot;20148&quot; value=&quot;5&quot;/&gt;&lt;property id=&quot;20300&quot; value=&quot;Slide 14 - &amp;quot;Photo of Visante with Tube&amp;quot;&quot;/&gt;&lt;property id=&quot;20307&quot; value=&quot;275&quot;/&gt;&lt;/object&gt;&lt;object type=&quot;3&quot; unique_id=&quot;10018&quot;&gt;&lt;property id=&quot;20148&quot; value=&quot;5&quot;/&gt;&lt;property id=&quot;20300&quot; value=&quot;Slide 15 - &amp;quot;Results&amp;quot;&quot;/&gt;&lt;property id=&quot;20307&quot; value=&quot;263&quot;/&gt;&lt;/object&gt;&lt;object type=&quot;3&quot; unique_id=&quot;10019&quot;&gt;&lt;property id=&quot;20148&quot; value=&quot;5&quot;/&gt;&lt;property id=&quot;20300&quot; value=&quot;Slide 16 - &amp;quot;&amp;#x0D;&amp;#x0A;Conclusion&amp;#x0D;&amp;#x0A;&amp;quot;&quot;/&gt;&lt;property id=&quot;20307&quot; value=&quot;261&quot;/&gt;&lt;/object&gt;&lt;/object&gt;&lt;/object&gt;&lt;/database&gt;"/>
</p:tagLst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918</TotalTime>
  <Words>785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Quadrant</vt:lpstr>
      <vt:lpstr>   Descemet’s Stripping Endothelial Keratoplasty (DSEK) in patients with prior Trabeculectomy or Tube shunt surgery.  </vt:lpstr>
      <vt:lpstr> Background/Introduction:  </vt:lpstr>
      <vt:lpstr> Purpose and Methods </vt:lpstr>
      <vt:lpstr>Patient Statistics </vt:lpstr>
      <vt:lpstr> Visual Acuity</vt:lpstr>
      <vt:lpstr> Intraocular Pressure  Patients with prior Trabeculectomy undergoing DSAEK (n=7) </vt:lpstr>
      <vt:lpstr> Intraocular Pressure  Patients with prior Tube Shunts undergoing DSAEK (n=4) </vt:lpstr>
      <vt:lpstr>Slide 8</vt:lpstr>
      <vt:lpstr> Endothelial Cell Count</vt:lpstr>
      <vt:lpstr> Endothelial Cell Count</vt:lpstr>
      <vt:lpstr>Summary</vt:lpstr>
      <vt:lpstr> Conclusions </vt:lpstr>
    </vt:vector>
  </TitlesOfParts>
  <Company>Ophthalmic Consultants of Boston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Descemet’s Stripping Endothelial Keratoplasty (DSEK) in patients with prior trabeculectomy or tube shunt surgery.  </dc:title>
  <dc:creator>sthadani</dc:creator>
  <cp:lastModifiedBy>sthadani</cp:lastModifiedBy>
  <cp:revision>66</cp:revision>
  <dcterms:created xsi:type="dcterms:W3CDTF">2010-01-18T15:07:34Z</dcterms:created>
  <dcterms:modified xsi:type="dcterms:W3CDTF">2010-03-17T22:00:19Z</dcterms:modified>
</cp:coreProperties>
</file>