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4"/>
  </p:notesMasterIdLst>
  <p:handoutMasterIdLst>
    <p:handoutMasterId r:id="rId15"/>
  </p:handoutMasterIdLst>
  <p:sldIdLst>
    <p:sldId id="342" r:id="rId2"/>
    <p:sldId id="343" r:id="rId3"/>
    <p:sldId id="344" r:id="rId4"/>
    <p:sldId id="345" r:id="rId5"/>
    <p:sldId id="346" r:id="rId6"/>
    <p:sldId id="347" r:id="rId7"/>
    <p:sldId id="348" r:id="rId8"/>
    <p:sldId id="349" r:id="rId9"/>
    <p:sldId id="350" r:id="rId10"/>
    <p:sldId id="351" r:id="rId11"/>
    <p:sldId id="352" r:id="rId12"/>
    <p:sldId id="353" r:id="rId13"/>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611" autoAdjust="0"/>
    <p:restoredTop sz="86486" autoAdjust="0"/>
  </p:normalViewPr>
  <p:slideViewPr>
    <p:cSldViewPr>
      <p:cViewPr varScale="1">
        <p:scale>
          <a:sx n="110" d="100"/>
          <a:sy n="110" d="100"/>
        </p:scale>
        <p:origin x="-59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Office_Excel_Worksheet2.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Office_Excel_Worksheet3.xlsx"/><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Office_Excel_Worksheet4.xlsx"/><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28201515843055575"/>
          <c:y val="0.23664028358260963"/>
          <c:w val="0.60474763304097356"/>
          <c:h val="0.57151877085129421"/>
        </c:manualLayout>
      </c:layout>
      <c:barChart>
        <c:barDir val="col"/>
        <c:grouping val="clustered"/>
        <c:ser>
          <c:idx val="0"/>
          <c:order val="0"/>
          <c:tx>
            <c:strRef>
              <c:f>Sheet1!$B$1</c:f>
              <c:strCache>
                <c:ptCount val="1"/>
                <c:pt idx="0">
                  <c:v>Fixed brimonidine-timolol (n = 98)</c:v>
                </c:pt>
              </c:strCache>
            </c:strRef>
          </c:tx>
          <c:spPr>
            <a:solidFill>
              <a:schemeClr val="accent1"/>
            </a:solidFill>
            <a:scene3d>
              <a:camera prst="orthographicFront"/>
              <a:lightRig rig="threePt" dir="t"/>
            </a:scene3d>
            <a:sp3d>
              <a:bevelT/>
            </a:sp3d>
          </c:spPr>
          <c:dLbls>
            <c:dLbl>
              <c:idx val="0"/>
              <c:layout>
                <c:manualLayout>
                  <c:x val="-5.9197021375140971E-3"/>
                  <c:y val="0.45674410540915394"/>
                </c:manualLayout>
              </c:layout>
              <c:tx>
                <c:rich>
                  <a:bodyPr/>
                  <a:lstStyle/>
                  <a:p>
                    <a:pPr>
                      <a:defRPr sz="1400">
                        <a:solidFill>
                          <a:schemeClr val="tx2"/>
                        </a:solidFill>
                      </a:defRPr>
                    </a:pPr>
                    <a:r>
                      <a:rPr lang="en-US" dirty="0"/>
                      <a:t>-</a:t>
                    </a:r>
                    <a:r>
                      <a:rPr lang="en-US" dirty="0" smtClean="0"/>
                      <a:t>8.3</a:t>
                    </a:r>
                  </a:p>
                  <a:p>
                    <a:pPr>
                      <a:defRPr sz="1400">
                        <a:solidFill>
                          <a:schemeClr val="tx2"/>
                        </a:solidFill>
                      </a:defRPr>
                    </a:pPr>
                    <a:r>
                      <a:rPr lang="en-US" dirty="0" smtClean="0"/>
                      <a:t>(35.5%)</a:t>
                    </a:r>
                    <a:endParaRPr lang="en-US" dirty="0"/>
                  </a:p>
                </c:rich>
              </c:tx>
              <c:spPr/>
              <c:showVal val="1"/>
            </c:dLbl>
            <c:txPr>
              <a:bodyPr/>
              <a:lstStyle/>
              <a:p>
                <a:pPr>
                  <a:defRPr>
                    <a:solidFill>
                      <a:schemeClr val="tx2"/>
                    </a:solidFill>
                  </a:defRPr>
                </a:pPr>
                <a:endParaRPr lang="en-US"/>
              </a:p>
            </c:txPr>
            <c:showVal val="1"/>
          </c:dLbls>
          <c:errBars>
            <c:errBarType val="both"/>
            <c:errValType val="fixedVal"/>
            <c:val val="0.35000000000000031"/>
            <c:spPr>
              <a:ln w="19050">
                <a:solidFill>
                  <a:schemeClr val="accent3"/>
                </a:solidFill>
              </a:ln>
            </c:spPr>
          </c:errBars>
          <c:cat>
            <c:numRef>
              <c:f>Sheet1!$A$2</c:f>
              <c:numCache>
                <c:formatCode>General</c:formatCode>
                <c:ptCount val="1"/>
              </c:numCache>
            </c:numRef>
          </c:cat>
          <c:val>
            <c:numRef>
              <c:f>Sheet1!$B$2</c:f>
              <c:numCache>
                <c:formatCode>General</c:formatCode>
                <c:ptCount val="1"/>
                <c:pt idx="0">
                  <c:v>-8.3000000000000007</c:v>
                </c:pt>
              </c:numCache>
            </c:numRef>
          </c:val>
        </c:ser>
        <c:ser>
          <c:idx val="1"/>
          <c:order val="1"/>
          <c:tx>
            <c:strRef>
              <c:f>Sheet1!$C$1</c:f>
              <c:strCache>
                <c:ptCount val="1"/>
                <c:pt idx="0">
                  <c:v>Timolol (n = 97)</c:v>
                </c:pt>
              </c:strCache>
            </c:strRef>
          </c:tx>
          <c:spPr>
            <a:solidFill>
              <a:schemeClr val="accent6">
                <a:lumMod val="40000"/>
                <a:lumOff val="60000"/>
              </a:schemeClr>
            </a:solidFill>
            <a:scene3d>
              <a:camera prst="orthographicFront"/>
              <a:lightRig rig="threePt" dir="t"/>
            </a:scene3d>
            <a:sp3d>
              <a:bevelT/>
            </a:sp3d>
          </c:spPr>
          <c:dLbls>
            <c:dLbl>
              <c:idx val="0"/>
              <c:layout>
                <c:manualLayout>
                  <c:x val="-2.0887247087814279E-4"/>
                  <c:y val="0.34194698772975601"/>
                </c:manualLayout>
              </c:layout>
              <c:tx>
                <c:rich>
                  <a:bodyPr/>
                  <a:lstStyle/>
                  <a:p>
                    <a:pPr>
                      <a:defRPr sz="1400">
                        <a:solidFill>
                          <a:schemeClr val="tx2"/>
                        </a:solidFill>
                      </a:defRPr>
                    </a:pPr>
                    <a:r>
                      <a:rPr lang="en-US" dirty="0"/>
                      <a:t>-</a:t>
                    </a:r>
                    <a:r>
                      <a:rPr lang="en-US" dirty="0" smtClean="0"/>
                      <a:t>6.2</a:t>
                    </a:r>
                  </a:p>
                  <a:p>
                    <a:pPr>
                      <a:defRPr sz="1400">
                        <a:solidFill>
                          <a:schemeClr val="tx2"/>
                        </a:solidFill>
                      </a:defRPr>
                    </a:pPr>
                    <a:r>
                      <a:rPr lang="en-US" dirty="0" smtClean="0"/>
                      <a:t>(27.0%)</a:t>
                    </a:r>
                    <a:endParaRPr lang="en-US" dirty="0"/>
                  </a:p>
                </c:rich>
              </c:tx>
              <c:spPr/>
              <c:showVal val="1"/>
            </c:dLbl>
            <c:showVal val="1"/>
          </c:dLbls>
          <c:errBars>
            <c:errBarType val="both"/>
            <c:errValType val="fixedVal"/>
            <c:val val="0.28000000000000008"/>
            <c:spPr>
              <a:ln w="19050">
                <a:solidFill>
                  <a:schemeClr val="accent3"/>
                </a:solidFill>
              </a:ln>
            </c:spPr>
          </c:errBars>
          <c:cat>
            <c:numRef>
              <c:f>Sheet1!$A$2</c:f>
              <c:numCache>
                <c:formatCode>General</c:formatCode>
                <c:ptCount val="1"/>
              </c:numCache>
            </c:numRef>
          </c:cat>
          <c:val>
            <c:numRef>
              <c:f>Sheet1!$C$2</c:f>
              <c:numCache>
                <c:formatCode>General</c:formatCode>
                <c:ptCount val="1"/>
                <c:pt idx="0">
                  <c:v>-6.2</c:v>
                </c:pt>
              </c:numCache>
            </c:numRef>
          </c:val>
        </c:ser>
        <c:gapWidth val="100"/>
        <c:overlap val="-67"/>
        <c:axId val="125493632"/>
        <c:axId val="125495168"/>
      </c:barChart>
      <c:catAx>
        <c:axId val="125493632"/>
        <c:scaling>
          <c:orientation val="minMax"/>
        </c:scaling>
        <c:axPos val="b"/>
        <c:numFmt formatCode="General" sourceLinked="1"/>
        <c:tickLblPos val="nextTo"/>
        <c:crossAx val="125495168"/>
        <c:crosses val="autoZero"/>
        <c:auto val="1"/>
        <c:lblAlgn val="ctr"/>
        <c:lblOffset val="100"/>
      </c:catAx>
      <c:valAx>
        <c:axId val="125495168"/>
        <c:scaling>
          <c:orientation val="minMax"/>
          <c:min val="-10"/>
        </c:scaling>
        <c:axPos val="l"/>
        <c:title>
          <c:tx>
            <c:rich>
              <a:bodyPr rot="-5400000" vert="horz"/>
              <a:lstStyle/>
              <a:p>
                <a:pPr>
                  <a:defRPr sz="1400" b="0">
                    <a:solidFill>
                      <a:schemeClr val="bg1"/>
                    </a:solidFill>
                    <a:effectLst>
                      <a:outerShdw blurRad="38100" dist="38100" dir="2700000" algn="tl">
                        <a:srgbClr val="000000">
                          <a:alpha val="43137"/>
                        </a:srgbClr>
                      </a:outerShdw>
                    </a:effectLst>
                  </a:defRPr>
                </a:pPr>
                <a:r>
                  <a:rPr lang="en-US" sz="1400" b="0" dirty="0" smtClean="0">
                    <a:solidFill>
                      <a:schemeClr val="bg1"/>
                    </a:solidFill>
                    <a:effectLst>
                      <a:outerShdw blurRad="38100" dist="38100" dir="2700000" algn="tl">
                        <a:srgbClr val="000000">
                          <a:alpha val="43137"/>
                        </a:srgbClr>
                      </a:outerShdw>
                    </a:effectLst>
                  </a:rPr>
                  <a:t>Mean</a:t>
                </a:r>
                <a:r>
                  <a:rPr lang="en-US" sz="1400" b="0" baseline="0" dirty="0" smtClean="0">
                    <a:solidFill>
                      <a:schemeClr val="bg1"/>
                    </a:solidFill>
                    <a:effectLst>
                      <a:outerShdw blurRad="38100" dist="38100" dir="2700000" algn="tl">
                        <a:srgbClr val="000000">
                          <a:alpha val="43137"/>
                        </a:srgbClr>
                      </a:outerShdw>
                    </a:effectLst>
                  </a:rPr>
                  <a:t> Change From </a:t>
                </a:r>
                <a:br>
                  <a:rPr lang="en-US" sz="1400" b="0" baseline="0" dirty="0" smtClean="0">
                    <a:solidFill>
                      <a:schemeClr val="bg1"/>
                    </a:solidFill>
                    <a:effectLst>
                      <a:outerShdw blurRad="38100" dist="38100" dir="2700000" algn="tl">
                        <a:srgbClr val="000000">
                          <a:alpha val="43137"/>
                        </a:srgbClr>
                      </a:outerShdw>
                    </a:effectLst>
                  </a:rPr>
                </a:br>
                <a:r>
                  <a:rPr lang="en-US" sz="1400" b="0" baseline="0" dirty="0" err="1" smtClean="0">
                    <a:solidFill>
                      <a:schemeClr val="bg1"/>
                    </a:solidFill>
                    <a:effectLst>
                      <a:outerShdw blurRad="38100" dist="38100" dir="2700000" algn="tl">
                        <a:srgbClr val="000000">
                          <a:alpha val="43137"/>
                        </a:srgbClr>
                      </a:outerShdw>
                    </a:effectLst>
                  </a:rPr>
                  <a:t>Latanoprost</a:t>
                </a:r>
                <a:r>
                  <a:rPr lang="en-US" sz="1400" b="0" baseline="0" dirty="0" smtClean="0">
                    <a:solidFill>
                      <a:schemeClr val="bg1"/>
                    </a:solidFill>
                    <a:effectLst>
                      <a:outerShdw blurRad="38100" dist="38100" dir="2700000" algn="tl">
                        <a:srgbClr val="000000">
                          <a:alpha val="43137"/>
                        </a:srgbClr>
                      </a:outerShdw>
                    </a:effectLst>
                  </a:rPr>
                  <a:t> Baseline IOP</a:t>
                </a:r>
                <a:br>
                  <a:rPr lang="en-US" sz="1400" b="0" baseline="0" dirty="0" smtClean="0">
                    <a:solidFill>
                      <a:schemeClr val="bg1"/>
                    </a:solidFill>
                    <a:effectLst>
                      <a:outerShdw blurRad="38100" dist="38100" dir="2700000" algn="tl">
                        <a:srgbClr val="000000">
                          <a:alpha val="43137"/>
                        </a:srgbClr>
                      </a:outerShdw>
                    </a:effectLst>
                  </a:rPr>
                </a:br>
                <a:r>
                  <a:rPr lang="en-US" sz="1400" b="0" baseline="0" dirty="0" smtClean="0">
                    <a:solidFill>
                      <a:schemeClr val="bg1"/>
                    </a:solidFill>
                    <a:effectLst>
                      <a:outerShdw blurRad="38100" dist="38100" dir="2700000" algn="tl">
                        <a:srgbClr val="000000">
                          <a:alpha val="43137"/>
                        </a:srgbClr>
                      </a:outerShdw>
                    </a:effectLst>
                  </a:rPr>
                  <a:t>at 10 </a:t>
                </a:r>
                <a:r>
                  <a:rPr lang="en-US" sz="1400" b="0" cap="small" baseline="0" dirty="0" smtClean="0">
                    <a:solidFill>
                      <a:schemeClr val="bg1"/>
                    </a:solidFill>
                    <a:effectLst>
                      <a:outerShdw blurRad="38100" dist="38100" dir="2700000" algn="tl">
                        <a:srgbClr val="000000">
                          <a:alpha val="43137"/>
                        </a:srgbClr>
                      </a:outerShdw>
                    </a:effectLst>
                  </a:rPr>
                  <a:t>am</a:t>
                </a:r>
                <a:r>
                  <a:rPr lang="en-US" sz="1400" b="0" baseline="0" dirty="0" smtClean="0">
                    <a:solidFill>
                      <a:schemeClr val="bg1"/>
                    </a:solidFill>
                    <a:effectLst>
                      <a:outerShdw blurRad="38100" dist="38100" dir="2700000" algn="tl">
                        <a:srgbClr val="000000">
                          <a:alpha val="43137"/>
                        </a:srgbClr>
                      </a:outerShdw>
                    </a:effectLst>
                  </a:rPr>
                  <a:t>, Week 12 (mm Hg)</a:t>
                </a:r>
                <a:endParaRPr lang="en-US" sz="1400" b="0" dirty="0">
                  <a:solidFill>
                    <a:schemeClr val="bg1"/>
                  </a:solidFill>
                  <a:effectLst>
                    <a:outerShdw blurRad="38100" dist="38100" dir="2700000" algn="tl">
                      <a:srgbClr val="000000">
                        <a:alpha val="43137"/>
                      </a:srgbClr>
                    </a:outerShdw>
                  </a:effectLst>
                </a:endParaRPr>
              </a:p>
            </c:rich>
          </c:tx>
          <c:layout>
            <c:manualLayout>
              <c:xMode val="edge"/>
              <c:yMode val="edge"/>
              <c:x val="1.4277074166589857E-2"/>
              <c:y val="0.26877299890042655"/>
            </c:manualLayout>
          </c:layout>
        </c:title>
        <c:numFmt formatCode="General" sourceLinked="1"/>
        <c:tickLblPos val="nextTo"/>
        <c:txPr>
          <a:bodyPr/>
          <a:lstStyle/>
          <a:p>
            <a:pPr>
              <a:defRPr sz="1400">
                <a:solidFill>
                  <a:schemeClr val="bg1"/>
                </a:solidFill>
                <a:effectLst>
                  <a:outerShdw blurRad="38100" dist="38100" dir="2700000" algn="tl">
                    <a:srgbClr val="000000">
                      <a:alpha val="43137"/>
                    </a:srgbClr>
                  </a:outerShdw>
                </a:effectLst>
              </a:defRPr>
            </a:pPr>
            <a:endParaRPr lang="en-US"/>
          </a:p>
        </c:txPr>
        <c:crossAx val="125493632"/>
        <c:crosses val="autoZero"/>
        <c:crossBetween val="between"/>
        <c:majorUnit val="2"/>
      </c:valAx>
    </c:plotArea>
    <c:plotVisOnly val="1"/>
  </c:chart>
  <c:txPr>
    <a:bodyPr/>
    <a:lstStyle/>
    <a:p>
      <a:pPr>
        <a:defRPr sz="18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manualLayout>
          <c:layoutTarget val="inner"/>
          <c:xMode val="edge"/>
          <c:yMode val="edge"/>
          <c:x val="0.2172829693506349"/>
          <c:y val="0.12900116373840931"/>
          <c:w val="0.67907109701613622"/>
          <c:h val="0.58682996827048561"/>
        </c:manualLayout>
      </c:layout>
      <c:barChart>
        <c:barDir val="col"/>
        <c:grouping val="clustered"/>
        <c:ser>
          <c:idx val="0"/>
          <c:order val="0"/>
          <c:tx>
            <c:strRef>
              <c:f>Sheet1!$B$1</c:f>
              <c:strCache>
                <c:ptCount val="1"/>
                <c:pt idx="0">
                  <c:v>Fixed brimonidine-timolol (n = 98)</c:v>
                </c:pt>
              </c:strCache>
            </c:strRef>
          </c:tx>
          <c:spPr>
            <a:solidFill>
              <a:srgbClr val="00CC99"/>
            </a:solidFill>
            <a:scene3d>
              <a:camera prst="orthographicFront"/>
              <a:lightRig rig="threePt" dir="t"/>
            </a:scene3d>
            <a:sp3d>
              <a:bevelT/>
            </a:sp3d>
          </c:spPr>
          <c:dLbls>
            <c:dLbl>
              <c:idx val="0"/>
              <c:layout>
                <c:manualLayout>
                  <c:x val="-3.1368790770165602E-3"/>
                  <c:y val="0.11111114148926662"/>
                </c:manualLayout>
              </c:layout>
              <c:tx>
                <c:rich>
                  <a:bodyPr/>
                  <a:lstStyle/>
                  <a:p>
                    <a:pPr>
                      <a:defRPr sz="1400">
                        <a:solidFill>
                          <a:schemeClr val="tx1"/>
                        </a:solidFill>
                      </a:defRPr>
                    </a:pPr>
                    <a:r>
                      <a:rPr lang="en-US" sz="1400" dirty="0" smtClean="0">
                        <a:solidFill>
                          <a:schemeClr val="tx1"/>
                        </a:solidFill>
                      </a:rPr>
                      <a:t>53.1%</a:t>
                    </a:r>
                    <a:endParaRPr lang="en-US" sz="1400" dirty="0">
                      <a:solidFill>
                        <a:schemeClr val="tx1"/>
                      </a:solidFill>
                    </a:endParaRPr>
                  </a:p>
                </c:rich>
              </c:tx>
              <c:spPr/>
              <c:showVal val="1"/>
            </c:dLbl>
            <c:dLbl>
              <c:idx val="1"/>
              <c:layout>
                <c:manualLayout>
                  <c:x val="1.5684395385082834E-3"/>
                  <c:y val="0.11111114148926662"/>
                </c:manualLayout>
              </c:layout>
              <c:tx>
                <c:rich>
                  <a:bodyPr/>
                  <a:lstStyle/>
                  <a:p>
                    <a:pPr>
                      <a:defRPr sz="1400">
                        <a:solidFill>
                          <a:schemeClr val="tx1"/>
                        </a:solidFill>
                      </a:defRPr>
                    </a:pPr>
                    <a:r>
                      <a:rPr lang="en-US" sz="1400" dirty="0" smtClean="0">
                        <a:solidFill>
                          <a:schemeClr val="tx1"/>
                        </a:solidFill>
                      </a:rPr>
                      <a:t>68.1%</a:t>
                    </a:r>
                    <a:endParaRPr lang="en-US" sz="1400" dirty="0">
                      <a:solidFill>
                        <a:schemeClr val="tx1"/>
                      </a:solidFill>
                    </a:endParaRPr>
                  </a:p>
                </c:rich>
              </c:tx>
              <c:spPr/>
              <c:showVal val="1"/>
            </c:dLbl>
            <c:txPr>
              <a:bodyPr/>
              <a:lstStyle/>
              <a:p>
                <a:pPr>
                  <a:defRPr>
                    <a:solidFill>
                      <a:schemeClr val="tx1"/>
                    </a:solidFill>
                  </a:defRPr>
                </a:pPr>
                <a:endParaRPr lang="en-US"/>
              </a:p>
            </c:txPr>
            <c:showVal val="1"/>
          </c:dLbls>
          <c:cat>
            <c:strRef>
              <c:f>Sheet1!$A$2</c:f>
              <c:strCache>
                <c:ptCount val="1"/>
                <c:pt idx="0">
                  <c:v>trough</c:v>
                </c:pt>
              </c:strCache>
            </c:strRef>
          </c:cat>
          <c:val>
            <c:numRef>
              <c:f>Sheet1!$B$2</c:f>
              <c:numCache>
                <c:formatCode>General</c:formatCode>
                <c:ptCount val="1"/>
                <c:pt idx="0">
                  <c:v>53.1</c:v>
                </c:pt>
              </c:numCache>
            </c:numRef>
          </c:val>
        </c:ser>
        <c:ser>
          <c:idx val="1"/>
          <c:order val="1"/>
          <c:tx>
            <c:strRef>
              <c:f>Sheet1!$C$1</c:f>
              <c:strCache>
                <c:ptCount val="1"/>
                <c:pt idx="0">
                  <c:v>Timolol (n = 97)</c:v>
                </c:pt>
              </c:strCache>
            </c:strRef>
          </c:tx>
          <c:spPr>
            <a:solidFill>
              <a:srgbClr val="2D2DB9">
                <a:lumMod val="40000"/>
                <a:lumOff val="60000"/>
              </a:srgbClr>
            </a:solidFill>
            <a:scene3d>
              <a:camera prst="orthographicFront"/>
              <a:lightRig rig="threePt" dir="t"/>
            </a:scene3d>
            <a:sp3d>
              <a:bevelT/>
            </a:sp3d>
          </c:spPr>
          <c:dLbls>
            <c:dLbl>
              <c:idx val="0"/>
              <c:layout>
                <c:manualLayout>
                  <c:x val="-1.5684395385082834E-3"/>
                  <c:y val="0.121527537600486"/>
                </c:manualLayout>
              </c:layout>
              <c:tx>
                <c:rich>
                  <a:bodyPr/>
                  <a:lstStyle/>
                  <a:p>
                    <a:pPr>
                      <a:defRPr sz="1400">
                        <a:solidFill>
                          <a:schemeClr val="tx1"/>
                        </a:solidFill>
                      </a:defRPr>
                    </a:pPr>
                    <a:r>
                      <a:rPr lang="en-US" sz="1400" dirty="0" smtClean="0">
                        <a:solidFill>
                          <a:schemeClr val="tx1"/>
                        </a:solidFill>
                      </a:rPr>
                      <a:t>33.0%</a:t>
                    </a:r>
                    <a:endParaRPr lang="en-US" sz="1400" dirty="0">
                      <a:solidFill>
                        <a:schemeClr val="tx1"/>
                      </a:solidFill>
                    </a:endParaRPr>
                  </a:p>
                </c:rich>
              </c:tx>
              <c:spPr/>
              <c:showVal val="1"/>
            </c:dLbl>
            <c:dLbl>
              <c:idx val="1"/>
              <c:layout>
                <c:manualLayout>
                  <c:x val="1.5684395385082834E-3"/>
                  <c:y val="0.12847225734696449"/>
                </c:manualLayout>
              </c:layout>
              <c:tx>
                <c:rich>
                  <a:bodyPr/>
                  <a:lstStyle/>
                  <a:p>
                    <a:pPr>
                      <a:defRPr sz="1400">
                        <a:solidFill>
                          <a:schemeClr val="tx1"/>
                        </a:solidFill>
                      </a:defRPr>
                    </a:pPr>
                    <a:r>
                      <a:rPr lang="en-US" sz="1400" dirty="0" smtClean="0">
                        <a:solidFill>
                          <a:schemeClr val="tx1"/>
                        </a:solidFill>
                      </a:rPr>
                      <a:t>40.4%</a:t>
                    </a:r>
                    <a:endParaRPr lang="en-US" sz="1400" dirty="0">
                      <a:solidFill>
                        <a:schemeClr val="tx1"/>
                      </a:solidFill>
                    </a:endParaRPr>
                  </a:p>
                </c:rich>
              </c:tx>
              <c:spPr/>
              <c:showVal val="1"/>
            </c:dLbl>
            <c:txPr>
              <a:bodyPr/>
              <a:lstStyle/>
              <a:p>
                <a:pPr>
                  <a:defRPr>
                    <a:solidFill>
                      <a:schemeClr val="tx1"/>
                    </a:solidFill>
                  </a:defRPr>
                </a:pPr>
                <a:endParaRPr lang="en-US"/>
              </a:p>
            </c:txPr>
            <c:showVal val="1"/>
          </c:dLbls>
          <c:cat>
            <c:strRef>
              <c:f>Sheet1!$A$2</c:f>
              <c:strCache>
                <c:ptCount val="1"/>
                <c:pt idx="0">
                  <c:v>trough</c:v>
                </c:pt>
              </c:strCache>
            </c:strRef>
          </c:cat>
          <c:val>
            <c:numRef>
              <c:f>Sheet1!$C$2</c:f>
              <c:numCache>
                <c:formatCode>General</c:formatCode>
                <c:ptCount val="1"/>
                <c:pt idx="0">
                  <c:v>33</c:v>
                </c:pt>
              </c:numCache>
            </c:numRef>
          </c:val>
        </c:ser>
        <c:overlap val="-60"/>
        <c:axId val="125813888"/>
        <c:axId val="125815424"/>
      </c:barChart>
      <c:catAx>
        <c:axId val="125813888"/>
        <c:scaling>
          <c:orientation val="minMax"/>
        </c:scaling>
        <c:axPos val="b"/>
        <c:numFmt formatCode="General" sourceLinked="1"/>
        <c:majorTickMark val="none"/>
        <c:tickLblPos val="none"/>
        <c:crossAx val="125815424"/>
        <c:crosses val="autoZero"/>
        <c:auto val="1"/>
        <c:lblAlgn val="ctr"/>
        <c:lblOffset val="100"/>
      </c:catAx>
      <c:valAx>
        <c:axId val="125815424"/>
        <c:scaling>
          <c:orientation val="minMax"/>
          <c:max val="80"/>
          <c:min val="0"/>
        </c:scaling>
        <c:axPos val="l"/>
        <c:title>
          <c:tx>
            <c:rich>
              <a:bodyPr rot="-5400000" vert="horz"/>
              <a:lstStyle/>
              <a:p>
                <a:pPr>
                  <a:defRPr sz="1400" b="0">
                    <a:effectLst>
                      <a:outerShdw blurRad="38100" dist="38100" dir="2700000" algn="tl">
                        <a:srgbClr val="000000">
                          <a:alpha val="43137"/>
                        </a:srgbClr>
                      </a:outerShdw>
                    </a:effectLst>
                  </a:defRPr>
                </a:pPr>
                <a:r>
                  <a:rPr lang="en-US" sz="1400" b="0" dirty="0" smtClean="0">
                    <a:solidFill>
                      <a:schemeClr val="tx2"/>
                    </a:solidFill>
                    <a:effectLst>
                      <a:outerShdw blurRad="38100" dist="38100" dir="2700000" algn="tl">
                        <a:srgbClr val="000000">
                          <a:alpha val="43137"/>
                        </a:srgbClr>
                      </a:outerShdw>
                    </a:effectLst>
                  </a:rPr>
                  <a:t>Percentage of Patients</a:t>
                </a:r>
                <a:endParaRPr lang="en-US" sz="1400" b="0" dirty="0">
                  <a:solidFill>
                    <a:schemeClr val="tx2"/>
                  </a:solidFill>
                  <a:effectLst>
                    <a:outerShdw blurRad="38100" dist="38100" dir="2700000" algn="tl">
                      <a:srgbClr val="000000">
                        <a:alpha val="43137"/>
                      </a:srgbClr>
                    </a:outerShdw>
                  </a:effectLst>
                </a:endParaRPr>
              </a:p>
            </c:rich>
          </c:tx>
          <c:layout>
            <c:manualLayout>
              <c:xMode val="edge"/>
              <c:yMode val="edge"/>
              <c:x val="2.1958209848004555E-2"/>
              <c:y val="0.16653193500223504"/>
            </c:manualLayout>
          </c:layout>
        </c:title>
        <c:numFmt formatCode="General" sourceLinked="1"/>
        <c:tickLblPos val="nextTo"/>
        <c:txPr>
          <a:bodyPr/>
          <a:lstStyle/>
          <a:p>
            <a:pPr>
              <a:defRPr sz="1400">
                <a:solidFill>
                  <a:schemeClr val="tx2"/>
                </a:solidFill>
                <a:effectLst>
                  <a:outerShdw blurRad="38100" dist="38100" dir="2700000" algn="tl">
                    <a:srgbClr val="000000">
                      <a:alpha val="43137"/>
                    </a:srgbClr>
                  </a:outerShdw>
                </a:effectLst>
              </a:defRPr>
            </a:pPr>
            <a:endParaRPr lang="en-US"/>
          </a:p>
        </c:txPr>
        <c:crossAx val="125813888"/>
        <c:crosses val="autoZero"/>
        <c:crossBetween val="between"/>
        <c:majorUnit val="20"/>
      </c:valAx>
    </c:plotArea>
    <c:plotVisOnly val="1"/>
  </c:chart>
  <c:txPr>
    <a:bodyPr/>
    <a:lstStyle/>
    <a:p>
      <a:pPr>
        <a:defRPr sz="1800"/>
      </a:pPr>
      <a:endParaRPr lang="en-US"/>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manualLayout>
          <c:layoutTarget val="inner"/>
          <c:xMode val="edge"/>
          <c:yMode val="edge"/>
          <c:x val="0.2172829693506349"/>
          <c:y val="0.12900116373840931"/>
          <c:w val="0.67907109701613666"/>
          <c:h val="0.58682996827048561"/>
        </c:manualLayout>
      </c:layout>
      <c:barChart>
        <c:barDir val="col"/>
        <c:grouping val="clustered"/>
        <c:ser>
          <c:idx val="0"/>
          <c:order val="0"/>
          <c:tx>
            <c:strRef>
              <c:f>Sheet1!$B$1</c:f>
              <c:strCache>
                <c:ptCount val="1"/>
                <c:pt idx="0">
                  <c:v>Fixed brimonidine-timolol (n = 98)</c:v>
                </c:pt>
              </c:strCache>
            </c:strRef>
          </c:tx>
          <c:spPr>
            <a:solidFill>
              <a:srgbClr val="00CC99"/>
            </a:solidFill>
            <a:scene3d>
              <a:camera prst="orthographicFront"/>
              <a:lightRig rig="threePt" dir="t"/>
            </a:scene3d>
            <a:sp3d>
              <a:bevelT/>
            </a:sp3d>
          </c:spPr>
          <c:dLbls>
            <c:dLbl>
              <c:idx val="0"/>
              <c:layout>
                <c:manualLayout>
                  <c:x val="0"/>
                  <c:y val="0.1265306065969162"/>
                </c:manualLayout>
              </c:layout>
              <c:tx>
                <c:rich>
                  <a:bodyPr/>
                  <a:lstStyle/>
                  <a:p>
                    <a:pPr>
                      <a:defRPr sz="1400">
                        <a:solidFill>
                          <a:schemeClr val="tx1"/>
                        </a:solidFill>
                      </a:defRPr>
                    </a:pPr>
                    <a:r>
                      <a:rPr lang="en-US" sz="1400" dirty="0" smtClean="0">
                        <a:solidFill>
                          <a:schemeClr val="tx1"/>
                        </a:solidFill>
                      </a:rPr>
                      <a:t>68.1%</a:t>
                    </a:r>
                    <a:endParaRPr lang="en-US" sz="1400" dirty="0">
                      <a:solidFill>
                        <a:schemeClr val="tx1"/>
                      </a:solidFill>
                    </a:endParaRPr>
                  </a:p>
                </c:rich>
              </c:tx>
              <c:spPr/>
              <c:showVal val="1"/>
            </c:dLbl>
            <c:txPr>
              <a:bodyPr/>
              <a:lstStyle/>
              <a:p>
                <a:pPr>
                  <a:defRPr>
                    <a:solidFill>
                      <a:schemeClr val="tx1"/>
                    </a:solidFill>
                  </a:defRPr>
                </a:pPr>
                <a:endParaRPr lang="en-US"/>
              </a:p>
            </c:txPr>
            <c:showVal val="1"/>
          </c:dLbls>
          <c:cat>
            <c:strRef>
              <c:f>Sheet1!$A$2</c:f>
              <c:strCache>
                <c:ptCount val="1"/>
                <c:pt idx="0">
                  <c:v>trough</c:v>
                </c:pt>
              </c:strCache>
            </c:strRef>
          </c:cat>
          <c:val>
            <c:numRef>
              <c:f>Sheet1!$B$2</c:f>
              <c:numCache>
                <c:formatCode>General</c:formatCode>
                <c:ptCount val="1"/>
                <c:pt idx="0">
                  <c:v>68.099999999999994</c:v>
                </c:pt>
              </c:numCache>
            </c:numRef>
          </c:val>
        </c:ser>
        <c:ser>
          <c:idx val="1"/>
          <c:order val="1"/>
          <c:tx>
            <c:strRef>
              <c:f>Sheet1!$C$1</c:f>
              <c:strCache>
                <c:ptCount val="1"/>
                <c:pt idx="0">
                  <c:v>Timolol (n = 97)</c:v>
                </c:pt>
              </c:strCache>
            </c:strRef>
          </c:tx>
          <c:spPr>
            <a:solidFill>
              <a:srgbClr val="2D2DB9">
                <a:lumMod val="40000"/>
                <a:lumOff val="60000"/>
              </a:srgbClr>
            </a:solidFill>
            <a:scene3d>
              <a:camera prst="orthographicFront"/>
              <a:lightRig rig="threePt" dir="t"/>
            </a:scene3d>
            <a:sp3d>
              <a:bevelT/>
            </a:sp3d>
          </c:spPr>
          <c:dLbls>
            <c:dLbl>
              <c:idx val="0"/>
              <c:layout>
                <c:manualLayout>
                  <c:x val="-3.0533242647198607E-3"/>
                  <c:y val="0.10544217216409682"/>
                </c:manualLayout>
              </c:layout>
              <c:tx>
                <c:rich>
                  <a:bodyPr/>
                  <a:lstStyle/>
                  <a:p>
                    <a:pPr>
                      <a:defRPr sz="1400">
                        <a:solidFill>
                          <a:schemeClr val="tx1"/>
                        </a:solidFill>
                      </a:defRPr>
                    </a:pPr>
                    <a:r>
                      <a:rPr lang="en-US" sz="1400" dirty="0" smtClean="0">
                        <a:solidFill>
                          <a:schemeClr val="tx1"/>
                        </a:solidFill>
                      </a:rPr>
                      <a:t>40.4%</a:t>
                    </a:r>
                    <a:endParaRPr lang="en-US" sz="1400" dirty="0">
                      <a:solidFill>
                        <a:schemeClr val="tx1"/>
                      </a:solidFill>
                    </a:endParaRPr>
                  </a:p>
                </c:rich>
              </c:tx>
              <c:spPr/>
              <c:showVal val="1"/>
            </c:dLbl>
            <c:txPr>
              <a:bodyPr/>
              <a:lstStyle/>
              <a:p>
                <a:pPr>
                  <a:defRPr>
                    <a:solidFill>
                      <a:schemeClr val="tx1"/>
                    </a:solidFill>
                  </a:defRPr>
                </a:pPr>
                <a:endParaRPr lang="en-US"/>
              </a:p>
            </c:txPr>
            <c:showVal val="1"/>
          </c:dLbls>
          <c:cat>
            <c:strRef>
              <c:f>Sheet1!$A$2</c:f>
              <c:strCache>
                <c:ptCount val="1"/>
                <c:pt idx="0">
                  <c:v>trough</c:v>
                </c:pt>
              </c:strCache>
            </c:strRef>
          </c:cat>
          <c:val>
            <c:numRef>
              <c:f>Sheet1!$C$2</c:f>
              <c:numCache>
                <c:formatCode>General</c:formatCode>
                <c:ptCount val="1"/>
                <c:pt idx="0">
                  <c:v>40.4</c:v>
                </c:pt>
              </c:numCache>
            </c:numRef>
          </c:val>
        </c:ser>
        <c:overlap val="-60"/>
        <c:axId val="126235008"/>
        <c:axId val="126236544"/>
      </c:barChart>
      <c:catAx>
        <c:axId val="126235008"/>
        <c:scaling>
          <c:orientation val="minMax"/>
        </c:scaling>
        <c:axPos val="b"/>
        <c:numFmt formatCode="General" sourceLinked="1"/>
        <c:majorTickMark val="none"/>
        <c:tickLblPos val="none"/>
        <c:crossAx val="126236544"/>
        <c:crosses val="autoZero"/>
        <c:auto val="1"/>
        <c:lblAlgn val="ctr"/>
        <c:lblOffset val="100"/>
      </c:catAx>
      <c:valAx>
        <c:axId val="126236544"/>
        <c:scaling>
          <c:orientation val="minMax"/>
          <c:max val="80"/>
          <c:min val="0"/>
        </c:scaling>
        <c:axPos val="l"/>
        <c:title>
          <c:tx>
            <c:rich>
              <a:bodyPr rot="-5400000" vert="horz"/>
              <a:lstStyle/>
              <a:p>
                <a:pPr>
                  <a:defRPr sz="1400" b="0">
                    <a:effectLst>
                      <a:outerShdw blurRad="38100" dist="38100" dir="2700000" algn="tl">
                        <a:srgbClr val="000000">
                          <a:alpha val="43137"/>
                        </a:srgbClr>
                      </a:outerShdw>
                    </a:effectLst>
                  </a:defRPr>
                </a:pPr>
                <a:r>
                  <a:rPr lang="en-US" sz="1400" b="0" dirty="0" smtClean="0">
                    <a:solidFill>
                      <a:schemeClr val="tx2"/>
                    </a:solidFill>
                    <a:effectLst>
                      <a:outerShdw blurRad="38100" dist="38100" dir="2700000" algn="tl">
                        <a:srgbClr val="000000">
                          <a:alpha val="43137"/>
                        </a:srgbClr>
                      </a:outerShdw>
                    </a:effectLst>
                  </a:rPr>
                  <a:t>Percentage of Patients</a:t>
                </a:r>
                <a:endParaRPr lang="en-US" sz="1400" b="0" dirty="0">
                  <a:solidFill>
                    <a:schemeClr val="tx2"/>
                  </a:solidFill>
                  <a:effectLst>
                    <a:outerShdw blurRad="38100" dist="38100" dir="2700000" algn="tl">
                      <a:srgbClr val="000000">
                        <a:alpha val="43137"/>
                      </a:srgbClr>
                    </a:outerShdw>
                  </a:effectLst>
                </a:endParaRPr>
              </a:p>
            </c:rich>
          </c:tx>
          <c:layout>
            <c:manualLayout>
              <c:xMode val="edge"/>
              <c:yMode val="edge"/>
              <c:x val="2.1958209848004555E-2"/>
              <c:y val="0.16653193500223504"/>
            </c:manualLayout>
          </c:layout>
        </c:title>
        <c:numFmt formatCode="General" sourceLinked="1"/>
        <c:tickLblPos val="nextTo"/>
        <c:txPr>
          <a:bodyPr/>
          <a:lstStyle/>
          <a:p>
            <a:pPr>
              <a:defRPr sz="1400">
                <a:solidFill>
                  <a:schemeClr val="tx2"/>
                </a:solidFill>
                <a:effectLst>
                  <a:outerShdw blurRad="38100" dist="38100" dir="2700000" algn="tl">
                    <a:srgbClr val="000000">
                      <a:alpha val="43137"/>
                    </a:srgbClr>
                  </a:outerShdw>
                </a:effectLst>
              </a:defRPr>
            </a:pPr>
            <a:endParaRPr lang="en-US"/>
          </a:p>
        </c:txPr>
        <c:crossAx val="126235008"/>
        <c:crosses val="autoZero"/>
        <c:crossBetween val="between"/>
        <c:majorUnit val="20"/>
      </c:valAx>
    </c:plotArea>
    <c:plotVisOnly val="1"/>
  </c:chart>
  <c:txPr>
    <a:bodyPr/>
    <a:lstStyle/>
    <a:p>
      <a:pPr>
        <a:defRPr sz="1800"/>
      </a:pPr>
      <a:endParaRPr lang="en-US"/>
    </a:p>
  </c:txPr>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manualLayout>
          <c:layoutTarget val="inner"/>
          <c:xMode val="edge"/>
          <c:yMode val="edge"/>
          <c:x val="0.2172829693506349"/>
          <c:y val="0.12900116373840931"/>
          <c:w val="0.75137596540134088"/>
          <c:h val="0.60033747797698278"/>
        </c:manualLayout>
      </c:layout>
      <c:barChart>
        <c:barDir val="col"/>
        <c:grouping val="clustered"/>
        <c:ser>
          <c:idx val="0"/>
          <c:order val="0"/>
          <c:tx>
            <c:strRef>
              <c:f>Sheet1!$B$1</c:f>
              <c:strCache>
                <c:ptCount val="1"/>
                <c:pt idx="0">
                  <c:v>Fixed brimonidine-timolol (n = 98)</c:v>
                </c:pt>
              </c:strCache>
            </c:strRef>
          </c:tx>
          <c:spPr>
            <a:solidFill>
              <a:srgbClr val="00CC99"/>
            </a:solidFill>
            <a:scene3d>
              <a:camera prst="orthographicFront"/>
              <a:lightRig rig="threePt" dir="t"/>
            </a:scene3d>
            <a:sp3d>
              <a:bevelT/>
            </a:sp3d>
          </c:spPr>
          <c:dLbls>
            <c:dLbl>
              <c:idx val="0"/>
              <c:layout>
                <c:manualLayout>
                  <c:x val="0"/>
                  <c:y val="0.1265306065969162"/>
                </c:manualLayout>
              </c:layout>
              <c:tx>
                <c:rich>
                  <a:bodyPr/>
                  <a:lstStyle/>
                  <a:p>
                    <a:pPr>
                      <a:defRPr sz="1400">
                        <a:solidFill>
                          <a:schemeClr val="tx1"/>
                        </a:solidFill>
                      </a:defRPr>
                    </a:pPr>
                    <a:r>
                      <a:rPr lang="en-US" sz="1400" dirty="0" smtClean="0">
                        <a:solidFill>
                          <a:schemeClr val="tx1"/>
                        </a:solidFill>
                      </a:rPr>
                      <a:t>59.6%</a:t>
                    </a:r>
                    <a:endParaRPr lang="en-US" sz="1400" dirty="0">
                      <a:solidFill>
                        <a:schemeClr val="tx1"/>
                      </a:solidFill>
                    </a:endParaRPr>
                  </a:p>
                </c:rich>
              </c:tx>
              <c:spPr/>
              <c:showVal val="1"/>
            </c:dLbl>
            <c:showVal val="1"/>
          </c:dLbls>
          <c:cat>
            <c:strRef>
              <c:f>Sheet1!$A$2</c:f>
              <c:strCache>
                <c:ptCount val="1"/>
                <c:pt idx="0">
                  <c:v>trough</c:v>
                </c:pt>
              </c:strCache>
            </c:strRef>
          </c:cat>
          <c:val>
            <c:numRef>
              <c:f>Sheet1!$B$2</c:f>
              <c:numCache>
                <c:formatCode>General</c:formatCode>
                <c:ptCount val="1"/>
                <c:pt idx="0">
                  <c:v>59.6</c:v>
                </c:pt>
              </c:numCache>
            </c:numRef>
          </c:val>
        </c:ser>
        <c:ser>
          <c:idx val="1"/>
          <c:order val="1"/>
          <c:tx>
            <c:strRef>
              <c:f>Sheet1!$C$1</c:f>
              <c:strCache>
                <c:ptCount val="1"/>
                <c:pt idx="0">
                  <c:v>Timolol (n = 97)</c:v>
                </c:pt>
              </c:strCache>
            </c:strRef>
          </c:tx>
          <c:spPr>
            <a:solidFill>
              <a:srgbClr val="2D2DB9">
                <a:lumMod val="40000"/>
                <a:lumOff val="60000"/>
              </a:srgbClr>
            </a:solidFill>
            <a:scene3d>
              <a:camera prst="orthographicFront"/>
              <a:lightRig rig="threePt" dir="t"/>
            </a:scene3d>
            <a:sp3d>
              <a:bevelT/>
            </a:sp3d>
          </c:spPr>
          <c:dLbls>
            <c:dLbl>
              <c:idx val="0"/>
              <c:layout>
                <c:manualLayout>
                  <c:x val="-3.0533242647198615E-3"/>
                  <c:y val="0.10544217216409682"/>
                </c:manualLayout>
              </c:layout>
              <c:tx>
                <c:rich>
                  <a:bodyPr/>
                  <a:lstStyle/>
                  <a:p>
                    <a:pPr>
                      <a:defRPr sz="1400">
                        <a:solidFill>
                          <a:schemeClr val="tx1"/>
                        </a:solidFill>
                      </a:defRPr>
                    </a:pPr>
                    <a:r>
                      <a:rPr lang="en-US" sz="1400" dirty="0" smtClean="0">
                        <a:solidFill>
                          <a:schemeClr val="tx1"/>
                        </a:solidFill>
                      </a:rPr>
                      <a:t>42.6%</a:t>
                    </a:r>
                    <a:endParaRPr lang="en-US" sz="1400" dirty="0">
                      <a:solidFill>
                        <a:schemeClr val="tx1"/>
                      </a:solidFill>
                    </a:endParaRPr>
                  </a:p>
                </c:rich>
              </c:tx>
              <c:spPr/>
              <c:showVal val="1"/>
            </c:dLbl>
            <c:txPr>
              <a:bodyPr/>
              <a:lstStyle/>
              <a:p>
                <a:pPr>
                  <a:defRPr>
                    <a:solidFill>
                      <a:schemeClr val="tx1"/>
                    </a:solidFill>
                  </a:defRPr>
                </a:pPr>
                <a:endParaRPr lang="en-US"/>
              </a:p>
            </c:txPr>
            <c:showVal val="1"/>
          </c:dLbls>
          <c:cat>
            <c:strRef>
              <c:f>Sheet1!$A$2</c:f>
              <c:strCache>
                <c:ptCount val="1"/>
                <c:pt idx="0">
                  <c:v>trough</c:v>
                </c:pt>
              </c:strCache>
            </c:strRef>
          </c:cat>
          <c:val>
            <c:numRef>
              <c:f>Sheet1!$C$2</c:f>
              <c:numCache>
                <c:formatCode>General</c:formatCode>
                <c:ptCount val="1"/>
                <c:pt idx="0">
                  <c:v>42.6</c:v>
                </c:pt>
              </c:numCache>
            </c:numRef>
          </c:val>
        </c:ser>
        <c:overlap val="-60"/>
        <c:axId val="126517248"/>
        <c:axId val="126518784"/>
      </c:barChart>
      <c:catAx>
        <c:axId val="126517248"/>
        <c:scaling>
          <c:orientation val="minMax"/>
        </c:scaling>
        <c:axPos val="b"/>
        <c:numFmt formatCode="General" sourceLinked="1"/>
        <c:majorTickMark val="none"/>
        <c:tickLblPos val="none"/>
        <c:crossAx val="126518784"/>
        <c:crosses val="autoZero"/>
        <c:auto val="1"/>
        <c:lblAlgn val="ctr"/>
        <c:lblOffset val="100"/>
      </c:catAx>
      <c:valAx>
        <c:axId val="126518784"/>
        <c:scaling>
          <c:orientation val="minMax"/>
          <c:max val="80"/>
          <c:min val="0"/>
        </c:scaling>
        <c:axPos val="l"/>
        <c:title>
          <c:tx>
            <c:rich>
              <a:bodyPr rot="-5400000" vert="horz"/>
              <a:lstStyle/>
              <a:p>
                <a:pPr>
                  <a:defRPr sz="1400" b="0">
                    <a:effectLst>
                      <a:outerShdw blurRad="38100" dist="38100" dir="2700000" algn="tl">
                        <a:srgbClr val="000000">
                          <a:alpha val="43137"/>
                        </a:srgbClr>
                      </a:outerShdw>
                    </a:effectLst>
                  </a:defRPr>
                </a:pPr>
                <a:r>
                  <a:rPr lang="en-US" sz="1400" b="0" dirty="0" smtClean="0">
                    <a:solidFill>
                      <a:schemeClr val="tx2"/>
                    </a:solidFill>
                    <a:effectLst>
                      <a:outerShdw blurRad="38100" dist="38100" dir="2700000" algn="tl">
                        <a:srgbClr val="000000">
                          <a:alpha val="43137"/>
                        </a:srgbClr>
                      </a:outerShdw>
                    </a:effectLst>
                  </a:rPr>
                  <a:t>Percentage of Patients</a:t>
                </a:r>
                <a:endParaRPr lang="en-US" sz="1400" b="0" dirty="0">
                  <a:solidFill>
                    <a:schemeClr val="tx2"/>
                  </a:solidFill>
                  <a:effectLst>
                    <a:outerShdw blurRad="38100" dist="38100" dir="2700000" algn="tl">
                      <a:srgbClr val="000000">
                        <a:alpha val="43137"/>
                      </a:srgbClr>
                    </a:outerShdw>
                  </a:effectLst>
                </a:endParaRPr>
              </a:p>
            </c:rich>
          </c:tx>
          <c:layout>
            <c:manualLayout>
              <c:xMode val="edge"/>
              <c:yMode val="edge"/>
              <c:x val="2.1958168443491653E-2"/>
              <c:y val="0.16853052431399587"/>
            </c:manualLayout>
          </c:layout>
        </c:title>
        <c:numFmt formatCode="General" sourceLinked="1"/>
        <c:tickLblPos val="nextTo"/>
        <c:txPr>
          <a:bodyPr/>
          <a:lstStyle/>
          <a:p>
            <a:pPr>
              <a:defRPr sz="1400">
                <a:solidFill>
                  <a:schemeClr val="tx2"/>
                </a:solidFill>
                <a:effectLst>
                  <a:outerShdw blurRad="38100" dist="38100" dir="2700000" algn="tl">
                    <a:srgbClr val="000000">
                      <a:alpha val="43137"/>
                    </a:srgbClr>
                  </a:outerShdw>
                </a:effectLst>
              </a:defRPr>
            </a:pPr>
            <a:endParaRPr lang="en-US"/>
          </a:p>
        </c:txPr>
        <c:crossAx val="126517248"/>
        <c:crosses val="autoZero"/>
        <c:crossBetween val="between"/>
        <c:majorUnit val="20"/>
      </c:valAx>
    </c:plotArea>
    <c:plotVisOnly val="1"/>
  </c:chart>
  <c:txPr>
    <a:bodyPr/>
    <a:lstStyle/>
    <a:p>
      <a:pPr>
        <a:defRPr sz="1800"/>
      </a:pPr>
      <a:endParaRPr lang="en-US"/>
    </a:p>
  </c:txPr>
  <c:externalData r:id="rId2"/>
</c:chartSpace>
</file>

<file path=ppt/drawings/drawing1.xml><?xml version="1.0" encoding="utf-8"?>
<c:userShapes xmlns:c="http://schemas.openxmlformats.org/drawingml/2006/chart">
  <cdr:relSizeAnchor xmlns:cdr="http://schemas.openxmlformats.org/drawingml/2006/chartDrawing">
    <cdr:from>
      <cdr:x>0.32872</cdr:x>
      <cdr:y>0.11786</cdr:y>
    </cdr:from>
    <cdr:to>
      <cdr:x>0.67465</cdr:x>
      <cdr:y>0.2423</cdr:y>
    </cdr:to>
    <cdr:sp macro="" textlink="">
      <cdr:nvSpPr>
        <cdr:cNvPr id="2" name="TextBox 1"/>
        <cdr:cNvSpPr txBox="1"/>
      </cdr:nvSpPr>
      <cdr:spPr>
        <a:xfrm xmlns:a="http://schemas.openxmlformats.org/drawingml/2006/main">
          <a:off x="1462054" y="603662"/>
          <a:ext cx="1538590" cy="63738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sz="1400" b="0" dirty="0" err="1" smtClean="0">
              <a:solidFill>
                <a:schemeClr val="bg1"/>
              </a:solidFill>
              <a:effectLst>
                <a:outerShdw blurRad="38100" dist="38100" dir="2700000" algn="tl">
                  <a:srgbClr val="000000">
                    <a:alpha val="43137"/>
                  </a:srgbClr>
                </a:outerShdw>
              </a:effectLst>
            </a:rPr>
            <a:t>Combigan</a:t>
          </a:r>
          <a:r>
            <a:rPr lang="en-US" sz="1400" b="0" baseline="30000" dirty="0" smtClean="0">
              <a:solidFill>
                <a:schemeClr val="bg1"/>
              </a:solidFill>
              <a:effectLst>
                <a:outerShdw blurRad="38100" dist="38100" dir="2700000" algn="tl">
                  <a:srgbClr val="000000">
                    <a:alpha val="43137"/>
                  </a:srgbClr>
                </a:outerShdw>
              </a:effectLst>
            </a:rPr>
            <a:t>®</a:t>
          </a:r>
          <a:r>
            <a:rPr lang="en-US" sz="1400" b="0" dirty="0" smtClean="0">
              <a:solidFill>
                <a:schemeClr val="bg1"/>
              </a:solidFill>
              <a:effectLst>
                <a:outerShdw blurRad="38100" dist="38100" dir="2700000" algn="tl">
                  <a:srgbClr val="000000">
                    <a:alpha val="43137"/>
                  </a:srgbClr>
                </a:outerShdw>
              </a:effectLst>
            </a:rPr>
            <a:t/>
          </a:r>
          <a:br>
            <a:rPr lang="en-US" sz="1400" b="0" dirty="0" smtClean="0">
              <a:solidFill>
                <a:schemeClr val="bg1"/>
              </a:solidFill>
              <a:effectLst>
                <a:outerShdw blurRad="38100" dist="38100" dir="2700000" algn="tl">
                  <a:srgbClr val="000000">
                    <a:alpha val="43137"/>
                  </a:srgbClr>
                </a:outerShdw>
              </a:effectLst>
            </a:rPr>
          </a:br>
          <a:r>
            <a:rPr lang="en-US" sz="1400" b="0" dirty="0" smtClean="0">
              <a:solidFill>
                <a:schemeClr val="bg1"/>
              </a:solidFill>
              <a:effectLst>
                <a:outerShdw blurRad="38100" dist="38100" dir="2700000" algn="tl">
                  <a:srgbClr val="000000">
                    <a:alpha val="43137"/>
                  </a:srgbClr>
                </a:outerShdw>
              </a:effectLst>
            </a:rPr>
            <a:t>(n = 94)</a:t>
          </a:r>
          <a:br>
            <a:rPr lang="en-US" sz="1400" b="0" dirty="0" smtClean="0">
              <a:solidFill>
                <a:schemeClr val="bg1"/>
              </a:solidFill>
              <a:effectLst>
                <a:outerShdw blurRad="38100" dist="38100" dir="2700000" algn="tl">
                  <a:srgbClr val="000000">
                    <a:alpha val="43137"/>
                  </a:srgbClr>
                </a:outerShdw>
              </a:effectLst>
            </a:rPr>
          </a:br>
          <a:endParaRPr lang="en-US" sz="1400" b="0" dirty="0">
            <a:solidFill>
              <a:schemeClr val="bg1"/>
            </a:solidFill>
            <a:effectLst>
              <a:outerShdw blurRad="38100" dist="38100" dir="2700000" algn="tl">
                <a:srgbClr val="000000">
                  <a:alpha val="43137"/>
                </a:srgbClr>
              </a:outerShdw>
            </a:effectLst>
          </a:endParaRPr>
        </a:p>
      </cdr:txBody>
    </cdr:sp>
  </cdr:relSizeAnchor>
  <cdr:relSizeAnchor xmlns:cdr="http://schemas.openxmlformats.org/drawingml/2006/chartDrawing">
    <cdr:from>
      <cdr:x>0.62984</cdr:x>
      <cdr:y>0.11786</cdr:y>
    </cdr:from>
    <cdr:to>
      <cdr:x>0.87189</cdr:x>
      <cdr:y>0.2976</cdr:y>
    </cdr:to>
    <cdr:sp macro="" textlink="">
      <cdr:nvSpPr>
        <cdr:cNvPr id="3" name="TextBox 1"/>
        <cdr:cNvSpPr txBox="1"/>
      </cdr:nvSpPr>
      <cdr:spPr>
        <a:xfrm xmlns:a="http://schemas.openxmlformats.org/drawingml/2006/main">
          <a:off x="2610468" y="599595"/>
          <a:ext cx="1003214" cy="9144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l"/>
          <a:r>
            <a:rPr lang="en-US" sz="1400" b="0" dirty="0" err="1" smtClean="0">
              <a:solidFill>
                <a:srgbClr val="FFFFFF"/>
              </a:solidFill>
              <a:effectLst>
                <a:outerShdw blurRad="38100" dist="38100" dir="2700000" algn="tl">
                  <a:srgbClr val="000000">
                    <a:alpha val="43137"/>
                  </a:srgbClr>
                </a:outerShdw>
              </a:effectLst>
            </a:rPr>
            <a:t>Timolol</a:t>
          </a:r>
          <a:r>
            <a:rPr lang="en-US" sz="1400" b="0" dirty="0" smtClean="0">
              <a:solidFill>
                <a:srgbClr val="FFFFFF"/>
              </a:solidFill>
              <a:effectLst>
                <a:outerShdw blurRad="38100" dist="38100" dir="2700000" algn="tl">
                  <a:srgbClr val="000000">
                    <a:alpha val="43137"/>
                  </a:srgbClr>
                </a:outerShdw>
              </a:effectLst>
            </a:rPr>
            <a:t> </a:t>
          </a:r>
          <a:br>
            <a:rPr lang="en-US" sz="1400" b="0" dirty="0" smtClean="0">
              <a:solidFill>
                <a:srgbClr val="FFFFFF"/>
              </a:solidFill>
              <a:effectLst>
                <a:outerShdw blurRad="38100" dist="38100" dir="2700000" algn="tl">
                  <a:srgbClr val="000000">
                    <a:alpha val="43137"/>
                  </a:srgbClr>
                </a:outerShdw>
              </a:effectLst>
            </a:rPr>
          </a:br>
          <a:r>
            <a:rPr lang="en-US" sz="1400" b="0" dirty="0" smtClean="0">
              <a:solidFill>
                <a:srgbClr val="FFFFFF"/>
              </a:solidFill>
              <a:effectLst>
                <a:outerShdw blurRad="38100" dist="38100" dir="2700000" algn="tl">
                  <a:srgbClr val="000000">
                    <a:alpha val="43137"/>
                  </a:srgbClr>
                </a:outerShdw>
              </a:effectLst>
            </a:rPr>
            <a:t>(n = 94)</a:t>
          </a:r>
          <a:br>
            <a:rPr lang="en-US" sz="1400" b="0" dirty="0" smtClean="0">
              <a:solidFill>
                <a:srgbClr val="FFFFFF"/>
              </a:solidFill>
              <a:effectLst>
                <a:outerShdw blurRad="38100" dist="38100" dir="2700000" algn="tl">
                  <a:srgbClr val="000000">
                    <a:alpha val="43137"/>
                  </a:srgbClr>
                </a:outerShdw>
              </a:effectLst>
            </a:rPr>
          </a:br>
          <a:endParaRPr lang="en-US" sz="1400" b="0" dirty="0">
            <a:solidFill>
              <a:srgbClr val="FFFFFF"/>
            </a:solidFill>
            <a:effectLst>
              <a:outerShdw blurRad="38100" dist="38100" dir="2700000" algn="tl">
                <a:srgbClr val="000000">
                  <a:alpha val="43137"/>
                </a:srgbClr>
              </a:outerShdw>
            </a:effectLst>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413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04131"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04132"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04133"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7584732-6B56-4D0E-94A4-2FDC12EE9597}"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1" hangingPunct="1">
              <a:defRPr sz="1300"/>
            </a:lvl1pPr>
          </a:lstStyle>
          <a:p>
            <a:endParaRPr lang="en-US"/>
          </a:p>
        </p:txBody>
      </p:sp>
      <p:sp>
        <p:nvSpPr>
          <p:cNvPr id="4099"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1" hangingPunct="1">
              <a:defRPr sz="1300"/>
            </a:lvl1pPr>
          </a:lstStyle>
          <a:p>
            <a:endParaRPr lang="en-US"/>
          </a:p>
        </p:txBody>
      </p:sp>
      <p:sp>
        <p:nvSpPr>
          <p:cNvPr id="410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1" hangingPunct="1">
              <a:defRPr sz="1300"/>
            </a:lvl1pPr>
          </a:lstStyle>
          <a:p>
            <a:endParaRPr lang="en-US"/>
          </a:p>
        </p:txBody>
      </p:sp>
      <p:sp>
        <p:nvSpPr>
          <p:cNvPr id="4103"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1" hangingPunct="1">
              <a:defRPr sz="1300"/>
            </a:lvl1pPr>
          </a:lstStyle>
          <a:p>
            <a:fld id="{9341D145-371A-469C-A89A-918EDB6C67E3}"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6130" name="Rectangle 2"/>
          <p:cNvSpPr>
            <a:spLocks noGrp="1" noChangeArrowheads="1"/>
          </p:cNvSpPr>
          <p:nvPr>
            <p:ph type="ctrTitle"/>
          </p:nvPr>
        </p:nvSpPr>
        <p:spPr>
          <a:xfrm>
            <a:off x="685800" y="1600200"/>
            <a:ext cx="7772400" cy="1143000"/>
          </a:xfrm>
        </p:spPr>
        <p:txBody>
          <a:bodyPr/>
          <a:lstStyle>
            <a:lvl1pPr>
              <a:defRPr>
                <a:effectLst>
                  <a:outerShdw blurRad="38100" dist="38100" dir="2700000" algn="tl">
                    <a:srgbClr val="000000"/>
                  </a:outerShdw>
                </a:effectLst>
              </a:defRPr>
            </a:lvl1pPr>
          </a:lstStyle>
          <a:p>
            <a:r>
              <a:rPr lang="en-US"/>
              <a:t>Click to edit Master title style</a:t>
            </a:r>
          </a:p>
        </p:txBody>
      </p:sp>
      <p:sp>
        <p:nvSpPr>
          <p:cNvPr id="176131" name="Rectangle 3"/>
          <p:cNvSpPr>
            <a:spLocks noGrp="1" noChangeArrowheads="1"/>
          </p:cNvSpPr>
          <p:nvPr>
            <p:ph type="subTitle" idx="1"/>
          </p:nvPr>
        </p:nvSpPr>
        <p:spPr>
          <a:xfrm>
            <a:off x="1371600" y="3060700"/>
            <a:ext cx="6400800" cy="1752600"/>
          </a:xfrm>
        </p:spPr>
        <p:txBody>
          <a:bodyPr/>
          <a:lstStyle>
            <a:lvl1pPr marL="0" indent="0" algn="ctr">
              <a:buFont typeface="Wingdings" pitchFamily="2" charset="2"/>
              <a:buNone/>
              <a:defRPr/>
            </a:lvl1pPr>
          </a:lstStyle>
          <a:p>
            <a:r>
              <a:rPr lang="en-US"/>
              <a:t>Click to edit Master subtitle style</a:t>
            </a:r>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6050" y="228600"/>
            <a:ext cx="1962150" cy="52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73405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42863"/>
            <a:ext cx="9067800" cy="1143001"/>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3895725" cy="5016500"/>
          </a:xfrm>
        </p:spPr>
        <p:txBody>
          <a:bodyPr/>
          <a:lstStyle>
            <a:lvl5pPr>
              <a:defRPr>
                <a:latin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05325" y="1600200"/>
            <a:ext cx="3895725" cy="5016500"/>
          </a:xfrm>
        </p:spPr>
        <p:txBody>
          <a:bodyPr/>
          <a:lstStyle>
            <a:lvl5pPr>
              <a:defRPr>
                <a:latin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4478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4478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rgbClr val="1F477D">
                <a:gamma/>
                <a:shade val="46275"/>
                <a:invGamma/>
              </a:srgbClr>
            </a:gs>
            <a:gs pos="50000">
              <a:srgbClr val="1F477D"/>
            </a:gs>
            <a:gs pos="100000">
              <a:srgbClr val="1F477D">
                <a:gamma/>
                <a:shade val="46275"/>
                <a:invGamma/>
              </a:srgbClr>
            </a:gs>
          </a:gsLst>
          <a:lin ang="2700000" scaled="1"/>
        </a:gradFill>
        <a:effectLst/>
      </p:bgPr>
    </p:bg>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bwMode="auto">
          <a:xfrm>
            <a:off x="685800" y="228600"/>
            <a:ext cx="7772400" cy="838200"/>
          </a:xfrm>
          <a:prstGeom prst="rect">
            <a:avLst/>
          </a:prstGeom>
          <a:noFill/>
          <a:ln w="9525">
            <a:noFill/>
            <a:miter lim="800000"/>
            <a:headEnd/>
            <a:tailEnd/>
          </a:ln>
          <a:effectLst>
            <a:outerShdw dist="28398" dir="1593903" algn="ctr" rotWithShape="0">
              <a:srgbClr val="000000"/>
            </a:outerShdw>
          </a:effec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75107" name="Rectangle 3"/>
          <p:cNvSpPr>
            <a:spLocks noGrp="1" noChangeArrowheads="1"/>
          </p:cNvSpPr>
          <p:nvPr>
            <p:ph type="body" idx="1"/>
          </p:nvPr>
        </p:nvSpPr>
        <p:spPr bwMode="auto">
          <a:xfrm>
            <a:off x="609600" y="1447800"/>
            <a:ext cx="7772400" cy="4038600"/>
          </a:xfrm>
          <a:prstGeom prst="rect">
            <a:avLst/>
          </a:prstGeom>
          <a:noFill/>
          <a:ln w="12700">
            <a:noFill/>
            <a:miter lim="800000"/>
            <a:headEnd/>
            <a:tailEnd/>
          </a:ln>
          <a:effectLst>
            <a:outerShdw dist="17961" dir="2700000" algn="ctr" rotWithShape="0">
              <a:srgbClr val="000000"/>
            </a:outerShdw>
          </a:effectLst>
        </p:spPr>
        <p:txBody>
          <a:bodyPr vert="horz" wrap="square" lIns="90488" tIns="44450" rIns="90488" bIns="44450" numCol="1" anchor="t" anchorCtr="0" compatLnSpc="1">
            <a:prstTxWarp prst="textNoShape">
              <a:avLst/>
            </a:prstTxWarp>
          </a:bodyPr>
          <a:lstStyle/>
          <a:p>
            <a:pPr lvl="0"/>
            <a:r>
              <a:rPr lang="en-US" altLang="en-US" smtClean="0"/>
              <a:t>Click to edit Master text styles</a:t>
            </a:r>
          </a:p>
          <a:p>
            <a:pPr lvl="1"/>
            <a:r>
              <a:rPr lang="en-US" altLang="en-US" smtClean="0"/>
              <a:t> 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transition>
    <p:wipe dir="r"/>
  </p:transition>
  <p:txStyles>
    <p:titleStyle>
      <a:lvl1pPr algn="ctr" rtl="0" fontAlgn="base">
        <a:spcBef>
          <a:spcPct val="0"/>
        </a:spcBef>
        <a:spcAft>
          <a:spcPct val="0"/>
        </a:spcAft>
        <a:defRPr sz="3200" b="1">
          <a:solidFill>
            <a:srgbClr val="FFD241"/>
          </a:solidFill>
          <a:latin typeface="+mj-lt"/>
          <a:ea typeface="+mj-ea"/>
          <a:cs typeface="+mj-cs"/>
        </a:defRPr>
      </a:lvl1pPr>
      <a:lvl2pPr algn="ctr" rtl="0" fontAlgn="base">
        <a:spcBef>
          <a:spcPct val="0"/>
        </a:spcBef>
        <a:spcAft>
          <a:spcPct val="0"/>
        </a:spcAft>
        <a:defRPr sz="3200" b="1">
          <a:solidFill>
            <a:srgbClr val="FFD241"/>
          </a:solidFill>
          <a:latin typeface="Arial" charset="0"/>
          <a:cs typeface="Times New Roman" pitchFamily="18" charset="0"/>
        </a:defRPr>
      </a:lvl2pPr>
      <a:lvl3pPr algn="ctr" rtl="0" fontAlgn="base">
        <a:spcBef>
          <a:spcPct val="0"/>
        </a:spcBef>
        <a:spcAft>
          <a:spcPct val="0"/>
        </a:spcAft>
        <a:defRPr sz="3200" b="1">
          <a:solidFill>
            <a:srgbClr val="FFD241"/>
          </a:solidFill>
          <a:latin typeface="Arial" charset="0"/>
          <a:cs typeface="Times New Roman" pitchFamily="18" charset="0"/>
        </a:defRPr>
      </a:lvl3pPr>
      <a:lvl4pPr algn="ctr" rtl="0" fontAlgn="base">
        <a:spcBef>
          <a:spcPct val="0"/>
        </a:spcBef>
        <a:spcAft>
          <a:spcPct val="0"/>
        </a:spcAft>
        <a:defRPr sz="3200" b="1">
          <a:solidFill>
            <a:srgbClr val="FFD241"/>
          </a:solidFill>
          <a:latin typeface="Arial" charset="0"/>
          <a:cs typeface="Times New Roman" pitchFamily="18" charset="0"/>
        </a:defRPr>
      </a:lvl4pPr>
      <a:lvl5pPr algn="ctr" rtl="0" fontAlgn="base">
        <a:spcBef>
          <a:spcPct val="0"/>
        </a:spcBef>
        <a:spcAft>
          <a:spcPct val="0"/>
        </a:spcAft>
        <a:defRPr sz="3200" b="1">
          <a:solidFill>
            <a:srgbClr val="FFD241"/>
          </a:solidFill>
          <a:latin typeface="Arial" charset="0"/>
          <a:cs typeface="Times New Roman" pitchFamily="18" charset="0"/>
        </a:defRPr>
      </a:lvl5pPr>
      <a:lvl6pPr marL="457200" algn="ctr" rtl="0" fontAlgn="base">
        <a:spcBef>
          <a:spcPct val="0"/>
        </a:spcBef>
        <a:spcAft>
          <a:spcPct val="0"/>
        </a:spcAft>
        <a:defRPr sz="3200" b="1">
          <a:solidFill>
            <a:srgbClr val="FFD241"/>
          </a:solidFill>
          <a:latin typeface="Arial" charset="0"/>
          <a:cs typeface="Times New Roman" pitchFamily="18" charset="0"/>
        </a:defRPr>
      </a:lvl6pPr>
      <a:lvl7pPr marL="914400" algn="ctr" rtl="0" fontAlgn="base">
        <a:spcBef>
          <a:spcPct val="0"/>
        </a:spcBef>
        <a:spcAft>
          <a:spcPct val="0"/>
        </a:spcAft>
        <a:defRPr sz="3200" b="1">
          <a:solidFill>
            <a:srgbClr val="FFD241"/>
          </a:solidFill>
          <a:latin typeface="Arial" charset="0"/>
          <a:cs typeface="Times New Roman" pitchFamily="18" charset="0"/>
        </a:defRPr>
      </a:lvl7pPr>
      <a:lvl8pPr marL="1371600" algn="ctr" rtl="0" fontAlgn="base">
        <a:spcBef>
          <a:spcPct val="0"/>
        </a:spcBef>
        <a:spcAft>
          <a:spcPct val="0"/>
        </a:spcAft>
        <a:defRPr sz="3200" b="1">
          <a:solidFill>
            <a:srgbClr val="FFD241"/>
          </a:solidFill>
          <a:latin typeface="Arial" charset="0"/>
          <a:cs typeface="Times New Roman" pitchFamily="18" charset="0"/>
        </a:defRPr>
      </a:lvl8pPr>
      <a:lvl9pPr marL="1828800" algn="ctr" rtl="0" fontAlgn="base">
        <a:spcBef>
          <a:spcPct val="0"/>
        </a:spcBef>
        <a:spcAft>
          <a:spcPct val="0"/>
        </a:spcAft>
        <a:defRPr sz="3200" b="1">
          <a:solidFill>
            <a:srgbClr val="FFD241"/>
          </a:solidFill>
          <a:latin typeface="Arial" charset="0"/>
          <a:cs typeface="Times New Roman" pitchFamily="18" charset="0"/>
        </a:defRPr>
      </a:lvl9pPr>
    </p:titleStyle>
    <p:bodyStyle>
      <a:lvl1pPr marL="342900" indent="-342900" algn="l" rtl="0" fontAlgn="base">
        <a:spcBef>
          <a:spcPct val="20000"/>
        </a:spcBef>
        <a:spcAft>
          <a:spcPct val="0"/>
        </a:spcAft>
        <a:buClr>
          <a:srgbClr val="FFD241"/>
        </a:buClr>
        <a:buFont typeface="Wingdings" pitchFamily="2" charset="2"/>
        <a:buChar char="n"/>
        <a:defRPr sz="2600" b="1">
          <a:solidFill>
            <a:schemeClr val="bg1"/>
          </a:solidFill>
          <a:effectLst>
            <a:outerShdw blurRad="38100" dist="38100" dir="2700000" algn="tl">
              <a:srgbClr val="000000"/>
            </a:outerShdw>
          </a:effectLst>
          <a:latin typeface="+mn-lt"/>
          <a:ea typeface="+mn-ea"/>
          <a:cs typeface="+mn-cs"/>
        </a:defRPr>
      </a:lvl1pPr>
      <a:lvl2pPr marL="800100" indent="-342900" algn="l" rtl="0" fontAlgn="base">
        <a:spcBef>
          <a:spcPct val="20000"/>
        </a:spcBef>
        <a:spcAft>
          <a:spcPct val="0"/>
        </a:spcAft>
        <a:buClr>
          <a:srgbClr val="FFD241"/>
        </a:buClr>
        <a:buChar char="–"/>
        <a:defRPr sz="2400">
          <a:solidFill>
            <a:schemeClr val="bg1"/>
          </a:solidFill>
          <a:effectLst>
            <a:outerShdw blurRad="38100" dist="38100" dir="2700000" algn="tl">
              <a:srgbClr val="000000"/>
            </a:outerShdw>
          </a:effectLst>
          <a:latin typeface="+mn-lt"/>
        </a:defRPr>
      </a:lvl2pPr>
      <a:lvl3pPr marL="1257300" indent="-342900" algn="l" rtl="0" fontAlgn="base">
        <a:spcBef>
          <a:spcPct val="20000"/>
        </a:spcBef>
        <a:spcAft>
          <a:spcPct val="0"/>
        </a:spcAft>
        <a:buClr>
          <a:srgbClr val="FFD241"/>
        </a:buClr>
        <a:buChar char="•"/>
        <a:defRPr sz="2400">
          <a:solidFill>
            <a:schemeClr val="bg1"/>
          </a:solidFill>
          <a:effectLst>
            <a:outerShdw blurRad="38100" dist="38100" dir="2700000" algn="tl">
              <a:srgbClr val="000000"/>
            </a:outerShdw>
          </a:effectLst>
          <a:latin typeface="+mn-lt"/>
        </a:defRPr>
      </a:lvl3pPr>
      <a:lvl4pPr marL="1714500" indent="-342900" algn="l" rtl="0" fontAlgn="base">
        <a:spcBef>
          <a:spcPct val="20000"/>
        </a:spcBef>
        <a:spcAft>
          <a:spcPct val="0"/>
        </a:spcAft>
        <a:buClr>
          <a:srgbClr val="FFD241"/>
        </a:buClr>
        <a:buChar char="–"/>
        <a:defRPr sz="2000">
          <a:solidFill>
            <a:schemeClr val="bg1"/>
          </a:solidFill>
          <a:effectLst>
            <a:outerShdw blurRad="38100" dist="38100" dir="2700000" algn="tl">
              <a:srgbClr val="000000"/>
            </a:outerShdw>
          </a:effectLst>
          <a:latin typeface="+mn-lt"/>
        </a:defRPr>
      </a:lvl4pPr>
      <a:lvl5pPr marL="2171700" indent="-342900" algn="l" rtl="0" fontAlgn="base">
        <a:spcBef>
          <a:spcPct val="20000"/>
        </a:spcBef>
        <a:spcAft>
          <a:spcPct val="0"/>
        </a:spcAft>
        <a:buClr>
          <a:srgbClr val="FFD241"/>
        </a:buClr>
        <a:buChar char="»"/>
        <a:defRPr sz="2000">
          <a:solidFill>
            <a:schemeClr val="bg1"/>
          </a:solidFill>
          <a:effectLst>
            <a:outerShdw blurRad="38100" dist="38100" dir="2700000" algn="tl">
              <a:srgbClr val="000000"/>
            </a:outerShdw>
          </a:effectLst>
          <a:latin typeface="+mn-lt"/>
        </a:defRPr>
      </a:lvl5pPr>
      <a:lvl6pPr marL="2628900" indent="-342900" algn="l" rtl="0" fontAlgn="base">
        <a:spcBef>
          <a:spcPct val="20000"/>
        </a:spcBef>
        <a:spcAft>
          <a:spcPct val="0"/>
        </a:spcAft>
        <a:buClr>
          <a:srgbClr val="FFD241"/>
        </a:buClr>
        <a:buChar char="»"/>
        <a:defRPr sz="2000">
          <a:solidFill>
            <a:schemeClr val="bg1"/>
          </a:solidFill>
          <a:effectLst>
            <a:outerShdw blurRad="38100" dist="38100" dir="2700000" algn="tl">
              <a:srgbClr val="000000"/>
            </a:outerShdw>
          </a:effectLst>
          <a:latin typeface="+mn-lt"/>
        </a:defRPr>
      </a:lvl6pPr>
      <a:lvl7pPr marL="3086100" indent="-342900" algn="l" rtl="0" fontAlgn="base">
        <a:spcBef>
          <a:spcPct val="20000"/>
        </a:spcBef>
        <a:spcAft>
          <a:spcPct val="0"/>
        </a:spcAft>
        <a:buClr>
          <a:srgbClr val="FFD241"/>
        </a:buClr>
        <a:buChar char="»"/>
        <a:defRPr sz="2000">
          <a:solidFill>
            <a:schemeClr val="bg1"/>
          </a:solidFill>
          <a:effectLst>
            <a:outerShdw blurRad="38100" dist="38100" dir="2700000" algn="tl">
              <a:srgbClr val="000000"/>
            </a:outerShdw>
          </a:effectLst>
          <a:latin typeface="+mn-lt"/>
        </a:defRPr>
      </a:lvl7pPr>
      <a:lvl8pPr marL="3543300" indent="-342900" algn="l" rtl="0" fontAlgn="base">
        <a:spcBef>
          <a:spcPct val="20000"/>
        </a:spcBef>
        <a:spcAft>
          <a:spcPct val="0"/>
        </a:spcAft>
        <a:buClr>
          <a:srgbClr val="FFD241"/>
        </a:buClr>
        <a:buChar char="»"/>
        <a:defRPr sz="2000">
          <a:solidFill>
            <a:schemeClr val="bg1"/>
          </a:solidFill>
          <a:effectLst>
            <a:outerShdw blurRad="38100" dist="38100" dir="2700000" algn="tl">
              <a:srgbClr val="000000"/>
            </a:outerShdw>
          </a:effectLst>
          <a:latin typeface="+mn-lt"/>
        </a:defRPr>
      </a:lvl8pPr>
      <a:lvl9pPr marL="4000500" indent="-342900" algn="l" rtl="0" fontAlgn="base">
        <a:spcBef>
          <a:spcPct val="20000"/>
        </a:spcBef>
        <a:spcAft>
          <a:spcPct val="0"/>
        </a:spcAft>
        <a:buClr>
          <a:srgbClr val="FFD241"/>
        </a:buClr>
        <a:buChar char="»"/>
        <a:defRPr sz="2000">
          <a:solidFill>
            <a:schemeClr val="bg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914400" y="1649364"/>
            <a:ext cx="7391400" cy="1470025"/>
          </a:xfrm>
          <a:noFill/>
          <a:ln/>
        </p:spPr>
        <p:txBody>
          <a:bodyPr>
            <a:normAutofit fontScale="90000"/>
          </a:bodyPr>
          <a:lstStyle/>
          <a:p>
            <a:pPr>
              <a:lnSpc>
                <a:spcPct val="90000"/>
              </a:lnSpc>
            </a:pPr>
            <a:r>
              <a:rPr lang="en-US" sz="2800" dirty="0" smtClean="0"/>
              <a:t>12-Week, Randomized, Multicenter Study Comparing Fixed-Combination </a:t>
            </a:r>
            <a:br>
              <a:rPr lang="en-US" sz="2800" dirty="0" smtClean="0"/>
            </a:br>
            <a:r>
              <a:rPr lang="en-US" sz="2800" dirty="0" err="1" smtClean="0"/>
              <a:t>Brimonidine-Timolol</a:t>
            </a:r>
            <a:r>
              <a:rPr lang="en-US" sz="2800" dirty="0" smtClean="0"/>
              <a:t> and </a:t>
            </a:r>
            <a:r>
              <a:rPr lang="en-US" sz="2800" dirty="0" err="1" smtClean="0"/>
              <a:t>Timolol</a:t>
            </a:r>
            <a:r>
              <a:rPr lang="en-US" sz="2800" dirty="0" smtClean="0"/>
              <a:t> as </a:t>
            </a:r>
            <a:br>
              <a:rPr lang="en-US" sz="2800" dirty="0" smtClean="0"/>
            </a:br>
            <a:r>
              <a:rPr lang="en-US" sz="2800" dirty="0" smtClean="0"/>
              <a:t>Adjunctive Therapy to </a:t>
            </a:r>
            <a:r>
              <a:rPr lang="en-US" sz="2800" dirty="0" err="1" smtClean="0"/>
              <a:t>Latanoprost</a:t>
            </a:r>
            <a:endParaRPr lang="en-US" sz="2800" dirty="0"/>
          </a:p>
        </p:txBody>
      </p:sp>
      <p:sp>
        <p:nvSpPr>
          <p:cNvPr id="15363" name="Rectangle 3"/>
          <p:cNvSpPr>
            <a:spLocks noGrp="1" noChangeArrowheads="1"/>
          </p:cNvSpPr>
          <p:nvPr>
            <p:ph type="subTitle" idx="1"/>
          </p:nvPr>
        </p:nvSpPr>
        <p:spPr>
          <a:xfrm>
            <a:off x="838200" y="3468332"/>
            <a:ext cx="7975600" cy="2247900"/>
          </a:xfrm>
        </p:spPr>
        <p:txBody>
          <a:bodyPr>
            <a:noAutofit/>
          </a:bodyPr>
          <a:lstStyle/>
          <a:p>
            <a:pPr algn="l">
              <a:lnSpc>
                <a:spcPct val="100000"/>
              </a:lnSpc>
              <a:spcBef>
                <a:spcPts val="1200"/>
              </a:spcBef>
            </a:pPr>
            <a:r>
              <a:rPr lang="en-US" sz="1600" dirty="0"/>
              <a:t>Robert </a:t>
            </a:r>
            <a:r>
              <a:rPr lang="en-US" sz="1600" dirty="0" smtClean="0"/>
              <a:t>D. </a:t>
            </a:r>
            <a:r>
              <a:rPr lang="en-US" sz="1600" dirty="0" err="1" smtClean="0"/>
              <a:t>Fechtner</a:t>
            </a:r>
            <a:r>
              <a:rPr lang="en-US" sz="1600" dirty="0"/>
              <a:t>, </a:t>
            </a:r>
            <a:r>
              <a:rPr lang="en-US" sz="1600" dirty="0" smtClean="0"/>
              <a:t>MD</a:t>
            </a:r>
            <a:r>
              <a:rPr lang="en-US" sz="1600" baseline="30000" dirty="0" smtClean="0"/>
              <a:t>1</a:t>
            </a:r>
            <a:r>
              <a:rPr lang="en-US" sz="1600" dirty="0" smtClean="0"/>
              <a:t>; Paul </a:t>
            </a:r>
            <a:r>
              <a:rPr lang="en-US" sz="1600" dirty="0" err="1"/>
              <a:t>Harasymowycz</a:t>
            </a:r>
            <a:r>
              <a:rPr lang="en-US" sz="1600" dirty="0"/>
              <a:t>, </a:t>
            </a:r>
            <a:r>
              <a:rPr lang="en-US" sz="1600" dirty="0" smtClean="0"/>
              <a:t>MD</a:t>
            </a:r>
            <a:r>
              <a:rPr lang="en-US" sz="1600" baseline="30000" dirty="0" smtClean="0"/>
              <a:t>2</a:t>
            </a:r>
            <a:r>
              <a:rPr lang="en-US" sz="1600" dirty="0" smtClean="0"/>
              <a:t>; Donald R. Nixon</a:t>
            </a:r>
            <a:r>
              <a:rPr lang="en-US" sz="1600" dirty="0"/>
              <a:t>, </a:t>
            </a:r>
            <a:r>
              <a:rPr lang="en-US" sz="1600" dirty="0" smtClean="0"/>
              <a:t>MD</a:t>
            </a:r>
            <a:r>
              <a:rPr lang="en-US" sz="1600" baseline="30000" dirty="0"/>
              <a:t>3</a:t>
            </a:r>
            <a:r>
              <a:rPr lang="en-US" sz="1600" dirty="0" smtClean="0"/>
              <a:t>; Steven D. </a:t>
            </a:r>
            <a:r>
              <a:rPr lang="en-US" sz="1600" dirty="0" err="1" smtClean="0"/>
              <a:t>Vold</a:t>
            </a:r>
            <a:r>
              <a:rPr lang="en-US" sz="1600" dirty="0"/>
              <a:t>, </a:t>
            </a:r>
            <a:r>
              <a:rPr lang="en-US" sz="1600" dirty="0" smtClean="0"/>
              <a:t>MD</a:t>
            </a:r>
            <a:r>
              <a:rPr lang="en-US" sz="1600" baseline="30000" dirty="0" smtClean="0"/>
              <a:t>4</a:t>
            </a:r>
            <a:r>
              <a:rPr lang="en-US" sz="1600" dirty="0" smtClean="0"/>
              <a:t>; </a:t>
            </a:r>
            <a:r>
              <a:rPr lang="en-US" sz="1600" dirty="0" err="1" smtClean="0"/>
              <a:t>Fiaz</a:t>
            </a:r>
            <a:r>
              <a:rPr lang="en-US" sz="1600" dirty="0" smtClean="0"/>
              <a:t> </a:t>
            </a:r>
            <a:r>
              <a:rPr lang="en-US" sz="1600" dirty="0" err="1"/>
              <a:t>Zaman</a:t>
            </a:r>
            <a:r>
              <a:rPr lang="en-US" sz="1600" dirty="0"/>
              <a:t>, </a:t>
            </a:r>
            <a:r>
              <a:rPr lang="en-US" sz="1600" dirty="0" smtClean="0"/>
              <a:t>MD</a:t>
            </a:r>
            <a:r>
              <a:rPr lang="en-US" sz="1600" baseline="30000" dirty="0" smtClean="0"/>
              <a:t>5</a:t>
            </a:r>
            <a:r>
              <a:rPr lang="en-US" sz="1600" dirty="0" smtClean="0"/>
              <a:t>; Julia </a:t>
            </a:r>
            <a:r>
              <a:rPr lang="en-US" sz="1600" dirty="0"/>
              <a:t>Williams, </a:t>
            </a:r>
            <a:r>
              <a:rPr lang="en-US" sz="1600" dirty="0" smtClean="0"/>
              <a:t>MA</a:t>
            </a:r>
            <a:r>
              <a:rPr lang="en-US" sz="1600" baseline="30000" dirty="0" smtClean="0"/>
              <a:t>6</a:t>
            </a:r>
            <a:r>
              <a:rPr lang="en-US" sz="1600" dirty="0" smtClean="0"/>
              <a:t>; David A. Hollander, MD, MBA</a:t>
            </a:r>
            <a:r>
              <a:rPr lang="en-US" sz="1600" baseline="30000" dirty="0" smtClean="0"/>
              <a:t>6</a:t>
            </a:r>
            <a:endParaRPr lang="en-US" sz="1600" dirty="0" smtClean="0"/>
          </a:p>
          <a:p>
            <a:pPr algn="l">
              <a:lnSpc>
                <a:spcPct val="110000"/>
              </a:lnSpc>
            </a:pPr>
            <a:endParaRPr lang="en-US" sz="1200" baseline="30000" dirty="0" smtClean="0"/>
          </a:p>
          <a:p>
            <a:pPr algn="l">
              <a:lnSpc>
                <a:spcPct val="100000"/>
              </a:lnSpc>
            </a:pPr>
            <a:r>
              <a:rPr lang="en-US" sz="1400" baseline="30000" dirty="0" smtClean="0"/>
              <a:t>1</a:t>
            </a:r>
            <a:r>
              <a:rPr lang="en-US" sz="1400" dirty="0" smtClean="0"/>
              <a:t>Glaucoma </a:t>
            </a:r>
            <a:r>
              <a:rPr lang="en-US" sz="1400" dirty="0"/>
              <a:t>Division, UMDNJ-New Jersey Medical </a:t>
            </a:r>
            <a:r>
              <a:rPr lang="en-US" sz="1400" dirty="0" smtClean="0"/>
              <a:t>School, Newark, NJ, USA; </a:t>
            </a:r>
            <a:r>
              <a:rPr lang="en-US" sz="1400" baseline="30000" dirty="0" smtClean="0"/>
              <a:t>2</a:t>
            </a:r>
            <a:r>
              <a:rPr lang="en-US" sz="1400" dirty="0" smtClean="0"/>
              <a:t>University of Montreal, Montreal, QC, Canada; </a:t>
            </a:r>
            <a:r>
              <a:rPr lang="en-US" sz="1400" baseline="30000" dirty="0"/>
              <a:t>3</a:t>
            </a:r>
            <a:r>
              <a:rPr lang="en-US" sz="1400" dirty="0"/>
              <a:t>Royal Victoria Hospital, Barrie, </a:t>
            </a:r>
            <a:r>
              <a:rPr lang="en-US" sz="1400" dirty="0" smtClean="0"/>
              <a:t>ON, </a:t>
            </a:r>
            <a:r>
              <a:rPr lang="en-US" sz="1400" dirty="0"/>
              <a:t>Canada; </a:t>
            </a:r>
            <a:r>
              <a:rPr lang="en-US" sz="1400" baseline="30000" dirty="0" smtClean="0"/>
              <a:t>4</a:t>
            </a:r>
            <a:r>
              <a:rPr lang="en-US" sz="1400" dirty="0" smtClean="0"/>
              <a:t>Boozman-Hof </a:t>
            </a:r>
            <a:r>
              <a:rPr lang="en-US" sz="1400" dirty="0"/>
              <a:t>Regional Eye </a:t>
            </a:r>
            <a:r>
              <a:rPr lang="en-US" sz="1400" dirty="0" smtClean="0"/>
              <a:t>Clinic, Rogers</a:t>
            </a:r>
            <a:r>
              <a:rPr lang="en-US" sz="1400" dirty="0"/>
              <a:t>, </a:t>
            </a:r>
            <a:r>
              <a:rPr lang="en-US" sz="1400" dirty="0" smtClean="0"/>
              <a:t>AR, USA; </a:t>
            </a:r>
            <a:r>
              <a:rPr lang="en-US" sz="1400" baseline="30000" dirty="0"/>
              <a:t>5</a:t>
            </a:r>
            <a:r>
              <a:rPr lang="en-US" sz="1400" dirty="0"/>
              <a:t>Houston Eye </a:t>
            </a:r>
            <a:r>
              <a:rPr lang="en-US" sz="1400" dirty="0" smtClean="0"/>
              <a:t>Associates, </a:t>
            </a:r>
            <a:r>
              <a:rPr lang="en-US" sz="1400" dirty="0"/>
              <a:t>Houston, </a:t>
            </a:r>
            <a:r>
              <a:rPr lang="en-US" sz="1400" dirty="0" smtClean="0"/>
              <a:t>TX, USA; </a:t>
            </a:r>
            <a:r>
              <a:rPr lang="en-US" sz="1400" baseline="30000" dirty="0" smtClean="0"/>
              <a:t>6</a:t>
            </a:r>
            <a:r>
              <a:rPr lang="en-US" sz="1400" dirty="0" smtClean="0"/>
              <a:t>Allergan</a:t>
            </a:r>
            <a:r>
              <a:rPr lang="en-US" sz="1400" dirty="0"/>
              <a:t>, Inc., Irvine, </a:t>
            </a:r>
            <a:r>
              <a:rPr lang="en-US" sz="1400" dirty="0" smtClean="0"/>
              <a:t>CA, USA </a:t>
            </a:r>
            <a:endParaRPr lang="en-US" sz="1400" dirty="0" smtClean="0">
              <a:latin typeface="Times New Roman"/>
              <a:ea typeface="MS Mincho"/>
            </a:endParaRPr>
          </a:p>
          <a:p>
            <a:pPr algn="l">
              <a:lnSpc>
                <a:spcPct val="110000"/>
              </a:lnSpc>
            </a:pPr>
            <a:endParaRPr lang="en-US" sz="1000" dirty="0" smtClean="0">
              <a:latin typeface="Times New Roman"/>
              <a:ea typeface="MS Mincho"/>
            </a:endParaRPr>
          </a:p>
          <a:p>
            <a:pPr algn="l">
              <a:lnSpc>
                <a:spcPct val="100000"/>
              </a:lnSpc>
            </a:pPr>
            <a:r>
              <a:rPr lang="en-US" sz="1200" dirty="0" smtClean="0">
                <a:latin typeface="+mn-lt"/>
                <a:ea typeface="MS Mincho"/>
              </a:rPr>
              <a:t>Study funded by Allergan, Inc.</a:t>
            </a:r>
          </a:p>
          <a:p>
            <a:pPr algn="l">
              <a:lnSpc>
                <a:spcPct val="100000"/>
              </a:lnSpc>
            </a:pPr>
            <a:r>
              <a:rPr lang="en-US" sz="1200" dirty="0" smtClean="0">
                <a:latin typeface="+mn-lt"/>
                <a:ea typeface="MS Mincho"/>
              </a:rPr>
              <a:t>Robert D. </a:t>
            </a:r>
            <a:r>
              <a:rPr lang="en-US" sz="1200" dirty="0" err="1" smtClean="0">
                <a:latin typeface="+mn-lt"/>
                <a:ea typeface="MS Mincho"/>
              </a:rPr>
              <a:t>Fechtner</a:t>
            </a:r>
            <a:r>
              <a:rPr lang="en-US" sz="1200" dirty="0" smtClean="0">
                <a:ea typeface="MS Mincho"/>
              </a:rPr>
              <a:t>, MD is a consultant to and has </a:t>
            </a:r>
            <a:r>
              <a:rPr lang="en-US" sz="1200" dirty="0" smtClean="0">
                <a:latin typeface="+mn-lt"/>
                <a:ea typeface="MS Mincho"/>
              </a:rPr>
              <a:t>received research support from Allergan, Inc. </a:t>
            </a:r>
            <a:br>
              <a:rPr lang="en-US" sz="1200" dirty="0" smtClean="0">
                <a:latin typeface="+mn-lt"/>
                <a:ea typeface="MS Mincho"/>
              </a:rPr>
            </a:br>
            <a:r>
              <a:rPr lang="en-US" sz="1200" dirty="0" smtClean="0">
                <a:latin typeface="+mn-lt"/>
                <a:ea typeface="MS Mincho"/>
              </a:rPr>
              <a:t>Drs. Paul </a:t>
            </a:r>
            <a:r>
              <a:rPr lang="en-US" sz="1200" dirty="0" err="1" smtClean="0">
                <a:latin typeface="+mn-lt"/>
                <a:ea typeface="MS Mincho"/>
              </a:rPr>
              <a:t>Harasymowycz</a:t>
            </a:r>
            <a:r>
              <a:rPr lang="en-US" sz="1200" dirty="0" smtClean="0">
                <a:latin typeface="+mn-lt"/>
                <a:ea typeface="MS Mincho"/>
              </a:rPr>
              <a:t> , Donald R. Nixon, Steven D. </a:t>
            </a:r>
            <a:r>
              <a:rPr lang="en-US" sz="1200" dirty="0" err="1" smtClean="0">
                <a:latin typeface="+mn-lt"/>
                <a:ea typeface="MS Mincho"/>
              </a:rPr>
              <a:t>Vold</a:t>
            </a:r>
            <a:r>
              <a:rPr lang="en-US" sz="1200" dirty="0" smtClean="0">
                <a:latin typeface="+mn-lt"/>
                <a:ea typeface="MS Mincho"/>
              </a:rPr>
              <a:t>, and </a:t>
            </a:r>
            <a:r>
              <a:rPr lang="en-US" sz="1200" dirty="0" err="1" smtClean="0">
                <a:latin typeface="+mn-lt"/>
                <a:ea typeface="MS Mincho"/>
              </a:rPr>
              <a:t>Fiaz</a:t>
            </a:r>
            <a:r>
              <a:rPr lang="en-US" sz="1200" dirty="0" smtClean="0">
                <a:latin typeface="+mn-lt"/>
                <a:ea typeface="MS Mincho"/>
              </a:rPr>
              <a:t> </a:t>
            </a:r>
            <a:r>
              <a:rPr lang="en-US" sz="1200" dirty="0" err="1" smtClean="0">
                <a:latin typeface="+mn-lt"/>
                <a:ea typeface="MS Mincho"/>
              </a:rPr>
              <a:t>Zaman</a:t>
            </a:r>
            <a:r>
              <a:rPr lang="en-US" sz="1200" dirty="0" smtClean="0">
                <a:latin typeface="+mn-lt"/>
                <a:ea typeface="MS Mincho"/>
              </a:rPr>
              <a:t> received research support from Allergan, Inc. Ms. Julia Williams and Dr. David A. Hollander</a:t>
            </a:r>
            <a:r>
              <a:rPr lang="en-US" sz="1200" dirty="0" smtClean="0">
                <a:latin typeface="+mn-lt"/>
              </a:rPr>
              <a:t> </a:t>
            </a:r>
            <a:r>
              <a:rPr lang="en-US" sz="1200" dirty="0">
                <a:latin typeface="+mn-lt"/>
              </a:rPr>
              <a:t>are employees of Allergan, Inc.</a:t>
            </a:r>
          </a:p>
          <a:p>
            <a:pPr algn="l">
              <a:lnSpc>
                <a:spcPct val="110000"/>
              </a:lnSpc>
            </a:pPr>
            <a:r>
              <a:rPr lang="en-US" sz="1000" dirty="0" smtClean="0">
                <a:latin typeface="Times New Roman"/>
                <a:ea typeface="MS Mincho"/>
              </a:rPr>
              <a:t/>
            </a:r>
            <a:br>
              <a:rPr lang="en-US" sz="1000" dirty="0" smtClean="0">
                <a:latin typeface="Times New Roman"/>
                <a:ea typeface="MS Mincho"/>
              </a:rPr>
            </a:br>
            <a:endParaRPr lang="en-US" sz="1000" dirty="0" smtClean="0">
              <a:latin typeface="Times New Roman"/>
              <a:ea typeface="MS Mincho"/>
            </a:endParaRPr>
          </a:p>
          <a:p>
            <a:pPr algn="l">
              <a:lnSpc>
                <a:spcPct val="110000"/>
              </a:lnSpc>
            </a:pPr>
            <a:endParaRPr lang="en-US" sz="1000" dirty="0" smtClean="0">
              <a:latin typeface="Times New Roman"/>
              <a:ea typeface="MS Mincho"/>
            </a:endParaRPr>
          </a:p>
          <a:p>
            <a:pPr algn="l">
              <a:lnSpc>
                <a:spcPct val="110000"/>
              </a:lnSpc>
            </a:pPr>
            <a:endParaRPr lang="en-US" sz="1400" dirty="0"/>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980" y="0"/>
            <a:ext cx="8890819" cy="1100138"/>
          </a:xfrm>
        </p:spPr>
        <p:txBody>
          <a:bodyPr/>
          <a:lstStyle/>
          <a:p>
            <a:r>
              <a:rPr lang="en-US" dirty="0" smtClean="0"/>
              <a:t>Conclusions</a:t>
            </a:r>
            <a:endParaRPr lang="en-US" dirty="0"/>
          </a:p>
        </p:txBody>
      </p:sp>
      <p:sp>
        <p:nvSpPr>
          <p:cNvPr id="3" name="Content Placeholder 2"/>
          <p:cNvSpPr>
            <a:spLocks noGrp="1"/>
          </p:cNvSpPr>
          <p:nvPr>
            <p:ph idx="1"/>
          </p:nvPr>
        </p:nvSpPr>
        <p:spPr>
          <a:xfrm>
            <a:off x="363793" y="1442882"/>
            <a:ext cx="7792065" cy="5016500"/>
          </a:xfrm>
        </p:spPr>
        <p:txBody>
          <a:bodyPr/>
          <a:lstStyle/>
          <a:p>
            <a:pPr>
              <a:spcBef>
                <a:spcPts val="1800"/>
              </a:spcBef>
            </a:pPr>
            <a:r>
              <a:rPr lang="en-US" sz="2000" dirty="0" err="1" smtClean="0"/>
              <a:t>Combigan</a:t>
            </a:r>
            <a:r>
              <a:rPr lang="en-US" sz="2000" baseline="30000" dirty="0" smtClean="0"/>
              <a:t>®</a:t>
            </a:r>
            <a:r>
              <a:rPr lang="en-US" sz="2000" dirty="0" smtClean="0"/>
              <a:t> </a:t>
            </a:r>
            <a:r>
              <a:rPr lang="en-US" sz="2000" dirty="0" smtClean="0"/>
              <a:t>reduced IOP significantly more effectively than timolol when used as adjunctive therapy to latanoprost in patients who needed additional IOP lowering.</a:t>
            </a:r>
          </a:p>
          <a:p>
            <a:pPr>
              <a:spcBef>
                <a:spcPts val="1800"/>
              </a:spcBef>
            </a:pPr>
            <a:r>
              <a:rPr lang="en-US" sz="2000" dirty="0" smtClean="0"/>
              <a:t>Adjunctive treatment with </a:t>
            </a:r>
            <a:r>
              <a:rPr lang="en-US" sz="2000" dirty="0" err="1" smtClean="0"/>
              <a:t>Combigan</a:t>
            </a:r>
            <a:r>
              <a:rPr lang="en-US" sz="2000" baseline="30000" dirty="0" smtClean="0"/>
              <a:t>®</a:t>
            </a:r>
            <a:r>
              <a:rPr lang="en-US" sz="2000" dirty="0" smtClean="0"/>
              <a:t> </a:t>
            </a:r>
            <a:r>
              <a:rPr lang="en-US" sz="2000" dirty="0" smtClean="0"/>
              <a:t>and </a:t>
            </a:r>
            <a:r>
              <a:rPr lang="en-US" sz="2000" dirty="0" err="1" smtClean="0"/>
              <a:t>timolol</a:t>
            </a:r>
            <a:r>
              <a:rPr lang="en-US" sz="2000" dirty="0" smtClean="0"/>
              <a:t> was well tolerated.</a:t>
            </a: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980" y="0"/>
            <a:ext cx="8890819" cy="990600"/>
          </a:xfrm>
        </p:spPr>
        <p:txBody>
          <a:bodyPr/>
          <a:lstStyle/>
          <a:p>
            <a:r>
              <a:rPr lang="en-US" dirty="0" smtClean="0"/>
              <a:t>References</a:t>
            </a:r>
            <a:endParaRPr lang="en-US" dirty="0"/>
          </a:p>
        </p:txBody>
      </p:sp>
      <p:sp>
        <p:nvSpPr>
          <p:cNvPr id="3" name="Content Placeholder 2"/>
          <p:cNvSpPr>
            <a:spLocks noGrp="1"/>
          </p:cNvSpPr>
          <p:nvPr>
            <p:ph idx="1"/>
          </p:nvPr>
        </p:nvSpPr>
        <p:spPr>
          <a:xfrm>
            <a:off x="339827" y="990600"/>
            <a:ext cx="8270773" cy="5016500"/>
          </a:xfrm>
        </p:spPr>
        <p:txBody>
          <a:bodyPr/>
          <a:lstStyle/>
          <a:p>
            <a:pPr marL="228600" lvl="0" indent="-228600">
              <a:spcBef>
                <a:spcPts val="1200"/>
              </a:spcBef>
              <a:buClr>
                <a:srgbClr val="00B0F0"/>
              </a:buClr>
              <a:buSzTx/>
              <a:buFont typeface="+mj-lt"/>
              <a:buAutoNum type="arabicPeriod"/>
              <a:tabLst>
                <a:tab pos="228600" algn="l"/>
              </a:tabLst>
            </a:pPr>
            <a:r>
              <a:rPr lang="en-US" sz="1300" dirty="0" smtClean="0"/>
              <a:t>Covert  D, Robin AL. Adjunctive glaucoma therapy use associated with </a:t>
            </a:r>
            <a:r>
              <a:rPr lang="en-US" sz="1300" dirty="0" err="1" smtClean="0"/>
              <a:t>travoprost</a:t>
            </a:r>
            <a:r>
              <a:rPr lang="en-US" sz="1300" dirty="0" smtClean="0"/>
              <a:t>, </a:t>
            </a:r>
            <a:r>
              <a:rPr lang="en-US" sz="1300" dirty="0" err="1" smtClean="0"/>
              <a:t>bimatoprost</a:t>
            </a:r>
            <a:r>
              <a:rPr lang="en-US" sz="1300" dirty="0" smtClean="0"/>
              <a:t>, and </a:t>
            </a:r>
            <a:r>
              <a:rPr lang="en-US" sz="1300" dirty="0" err="1" smtClean="0"/>
              <a:t>latanoprost</a:t>
            </a:r>
            <a:r>
              <a:rPr lang="en-US" sz="1300" dirty="0" smtClean="0"/>
              <a:t>. </a:t>
            </a:r>
            <a:r>
              <a:rPr lang="en-US" sz="1300" i="1" dirty="0" err="1" smtClean="0"/>
              <a:t>Curr</a:t>
            </a:r>
            <a:r>
              <a:rPr lang="en-US" sz="1300" i="1" dirty="0" smtClean="0"/>
              <a:t> Med Res </a:t>
            </a:r>
            <a:r>
              <a:rPr lang="en-US" sz="1300" i="1" dirty="0" err="1" smtClean="0"/>
              <a:t>Opin</a:t>
            </a:r>
            <a:r>
              <a:rPr lang="en-US" sz="1300" dirty="0" smtClean="0"/>
              <a:t>. 2006;22(5):971-976.</a:t>
            </a:r>
          </a:p>
          <a:p>
            <a:pPr marL="228600" lvl="0" indent="-228600">
              <a:spcBef>
                <a:spcPts val="1200"/>
              </a:spcBef>
              <a:buClr>
                <a:srgbClr val="00B0F0"/>
              </a:buClr>
              <a:buSzTx/>
              <a:buFont typeface="+mj-lt"/>
              <a:buAutoNum type="arabicPeriod"/>
              <a:tabLst>
                <a:tab pos="228600" algn="l"/>
              </a:tabLst>
            </a:pPr>
            <a:r>
              <a:rPr lang="en-US" sz="1300" dirty="0" err="1" smtClean="0"/>
              <a:t>Kass</a:t>
            </a:r>
            <a:r>
              <a:rPr lang="en-US" sz="1300" dirty="0" smtClean="0"/>
              <a:t> MA, Gordon MO, </a:t>
            </a:r>
            <a:r>
              <a:rPr lang="en-US" sz="1300" dirty="0" err="1" smtClean="0"/>
              <a:t>Gao</a:t>
            </a:r>
            <a:r>
              <a:rPr lang="en-US" sz="1300" dirty="0" smtClean="0"/>
              <a:t> F, et al; Ocular Hypertension Treatment Study Group. Delaying treatment of ocular hypertension: the ocular hypertension treatment study. </a:t>
            </a:r>
            <a:r>
              <a:rPr lang="en-US" sz="1300" i="1" dirty="0" smtClean="0"/>
              <a:t>Arch </a:t>
            </a:r>
            <a:r>
              <a:rPr lang="en-US" sz="1300" i="1" dirty="0" err="1" smtClean="0"/>
              <a:t>Ophthalmol</a:t>
            </a:r>
            <a:r>
              <a:rPr lang="en-US" sz="1300" dirty="0" smtClean="0"/>
              <a:t>. 2010;128(3):276-287.</a:t>
            </a:r>
          </a:p>
          <a:p>
            <a:pPr marL="228600" lvl="0" indent="-228600">
              <a:spcBef>
                <a:spcPts val="1200"/>
              </a:spcBef>
              <a:buClr>
                <a:srgbClr val="00B0F0"/>
              </a:buClr>
              <a:buSzTx/>
              <a:buFont typeface="+mj-lt"/>
              <a:buAutoNum type="arabicPeriod"/>
              <a:tabLst>
                <a:tab pos="228600" algn="l"/>
              </a:tabLst>
            </a:pPr>
            <a:r>
              <a:rPr lang="en-US" sz="1300" dirty="0" err="1" smtClean="0"/>
              <a:t>Olthoff</a:t>
            </a:r>
            <a:r>
              <a:rPr lang="en-US" sz="1300" dirty="0" smtClean="0"/>
              <a:t> CM, Schouten JS, van de Borne BW, </a:t>
            </a:r>
            <a:r>
              <a:rPr lang="en-US" sz="1300" dirty="0" err="1" smtClean="0"/>
              <a:t>Webers</a:t>
            </a:r>
            <a:r>
              <a:rPr lang="en-US" sz="1300" dirty="0" smtClean="0"/>
              <a:t> CA. Noncompliance with ocular </a:t>
            </a:r>
            <a:r>
              <a:rPr lang="en-US" sz="1300" dirty="0" err="1" smtClean="0"/>
              <a:t>hypotensive</a:t>
            </a:r>
            <a:r>
              <a:rPr lang="en-US" sz="1300" dirty="0" smtClean="0"/>
              <a:t> treatment in patients with glaucoma or ocular hypertension an evidence-based review. </a:t>
            </a:r>
            <a:r>
              <a:rPr lang="en-US" sz="1300" i="1" dirty="0" smtClean="0"/>
              <a:t>Ophthalmology</a:t>
            </a:r>
            <a:r>
              <a:rPr lang="en-US" sz="1300" dirty="0" smtClean="0"/>
              <a:t>. 2005;112(6):953-961. </a:t>
            </a:r>
          </a:p>
          <a:p>
            <a:pPr marL="228600" lvl="0" indent="-228600">
              <a:spcBef>
                <a:spcPts val="1200"/>
              </a:spcBef>
              <a:buClr>
                <a:srgbClr val="00B0F0"/>
              </a:buClr>
              <a:buSzTx/>
              <a:buFont typeface="+mj-lt"/>
              <a:buAutoNum type="arabicPeriod"/>
              <a:tabLst>
                <a:tab pos="228600" algn="l"/>
              </a:tabLst>
            </a:pPr>
            <a:r>
              <a:rPr lang="en-US" sz="1300" dirty="0" smtClean="0"/>
              <a:t>Sherwood MB, Craven ER, Chou C, et al. Twice-daily 0.2% brimonidine-0.5% </a:t>
            </a:r>
            <a:r>
              <a:rPr lang="en-US" sz="1300" dirty="0" err="1" smtClean="0"/>
              <a:t>timolol</a:t>
            </a:r>
            <a:r>
              <a:rPr lang="en-US" sz="1300" dirty="0" smtClean="0"/>
              <a:t> fixed-combination therapy </a:t>
            </a:r>
            <a:r>
              <a:rPr lang="en-US" sz="1300" dirty="0" err="1" smtClean="0"/>
              <a:t>vs</a:t>
            </a:r>
            <a:r>
              <a:rPr lang="en-US" sz="1300" dirty="0" smtClean="0"/>
              <a:t> </a:t>
            </a:r>
            <a:r>
              <a:rPr lang="en-US" sz="1300" dirty="0" err="1" smtClean="0"/>
              <a:t>monotherapy</a:t>
            </a:r>
            <a:r>
              <a:rPr lang="en-US" sz="1300" dirty="0" smtClean="0"/>
              <a:t> with </a:t>
            </a:r>
            <a:r>
              <a:rPr lang="en-US" sz="1300" dirty="0" err="1" smtClean="0"/>
              <a:t>timolol</a:t>
            </a:r>
            <a:r>
              <a:rPr lang="en-US" sz="1300" dirty="0" smtClean="0"/>
              <a:t> or </a:t>
            </a:r>
            <a:r>
              <a:rPr lang="en-US" sz="1300" dirty="0" err="1" smtClean="0"/>
              <a:t>brimonidine</a:t>
            </a:r>
            <a:r>
              <a:rPr lang="en-US" sz="1300" dirty="0" smtClean="0"/>
              <a:t> in patients with glaucoma or ocular hypertension: a 12-month randomized trial. </a:t>
            </a:r>
            <a:r>
              <a:rPr lang="en-US" sz="1300" i="1" dirty="0" smtClean="0"/>
              <a:t>Arch </a:t>
            </a:r>
            <a:r>
              <a:rPr lang="en-US" sz="1300" i="1" dirty="0" err="1" smtClean="0"/>
              <a:t>Ophthalmol</a:t>
            </a:r>
            <a:r>
              <a:rPr lang="en-US" sz="1300" dirty="0" smtClean="0"/>
              <a:t>. 2006;124(9):1230-1238.</a:t>
            </a:r>
          </a:p>
          <a:p>
            <a:pPr marL="228600" lvl="0" indent="-228600">
              <a:spcBef>
                <a:spcPts val="1200"/>
              </a:spcBef>
              <a:buClr>
                <a:srgbClr val="00B0F0"/>
              </a:buClr>
              <a:buSzTx/>
              <a:buFont typeface="+mj-lt"/>
              <a:buAutoNum type="arabicPeriod"/>
              <a:tabLst>
                <a:tab pos="228600" algn="l"/>
              </a:tabLst>
            </a:pPr>
            <a:r>
              <a:rPr lang="en-US" sz="1300" dirty="0" err="1" smtClean="0"/>
              <a:t>Goñi</a:t>
            </a:r>
            <a:r>
              <a:rPr lang="en-US" sz="1300" dirty="0" smtClean="0"/>
              <a:t> FJ; </a:t>
            </a:r>
            <a:r>
              <a:rPr lang="en-US" sz="1300" dirty="0" err="1" smtClean="0"/>
              <a:t>Brimonidine</a:t>
            </a:r>
            <a:r>
              <a:rPr lang="en-US" sz="1300" dirty="0" smtClean="0"/>
              <a:t>/</a:t>
            </a:r>
            <a:r>
              <a:rPr lang="en-US" sz="1300" dirty="0" err="1" smtClean="0"/>
              <a:t>Timolol</a:t>
            </a:r>
            <a:r>
              <a:rPr lang="en-US" sz="1300" dirty="0" smtClean="0"/>
              <a:t> Fixed Combination Study Group. 12-week study comparing the fixed combination of </a:t>
            </a:r>
            <a:r>
              <a:rPr lang="en-US" sz="1300" dirty="0" err="1" smtClean="0"/>
              <a:t>brimonidine</a:t>
            </a:r>
            <a:r>
              <a:rPr lang="en-US" sz="1300" dirty="0" smtClean="0"/>
              <a:t> and </a:t>
            </a:r>
            <a:r>
              <a:rPr lang="en-US" sz="1300" dirty="0" err="1" smtClean="0"/>
              <a:t>timolol</a:t>
            </a:r>
            <a:r>
              <a:rPr lang="en-US" sz="1300" dirty="0" smtClean="0"/>
              <a:t> with concomitant use of the individual components in patients with glaucoma and ocular hypertension. </a:t>
            </a:r>
            <a:r>
              <a:rPr lang="en-US" sz="1300" i="1" dirty="0" err="1" smtClean="0"/>
              <a:t>Eur</a:t>
            </a:r>
            <a:r>
              <a:rPr lang="en-US" sz="1300" i="1" dirty="0" smtClean="0"/>
              <a:t> J </a:t>
            </a:r>
            <a:r>
              <a:rPr lang="en-US" sz="1300" i="1" dirty="0" err="1" smtClean="0"/>
              <a:t>Ophthalmol</a:t>
            </a:r>
            <a:r>
              <a:rPr lang="en-US" sz="1300" dirty="0" smtClean="0"/>
              <a:t>. 2005;15(5):581-590.</a:t>
            </a:r>
          </a:p>
          <a:p>
            <a:pPr marL="228600" lvl="0" indent="-228600">
              <a:spcBef>
                <a:spcPts val="1200"/>
              </a:spcBef>
              <a:buClr>
                <a:srgbClr val="00B0F0"/>
              </a:buClr>
              <a:buSzTx/>
              <a:buFont typeface="+mj-lt"/>
              <a:buAutoNum type="arabicPeriod"/>
              <a:tabLst>
                <a:tab pos="228600" algn="l"/>
              </a:tabLst>
            </a:pPr>
            <a:r>
              <a:rPr lang="en-US" sz="1300" dirty="0" smtClean="0"/>
              <a:t>The AGIS Investigators. The Advanced Glaucoma Intervention Study (AGIS): 7. The relationship between control of intraocular pressure and visual field deterioration. </a:t>
            </a:r>
            <a:r>
              <a:rPr lang="en-US" sz="1300" i="1" dirty="0" smtClean="0"/>
              <a:t>Am J </a:t>
            </a:r>
            <a:r>
              <a:rPr lang="en-US" sz="1300" i="1" dirty="0" err="1" smtClean="0"/>
              <a:t>Ophthalmol</a:t>
            </a:r>
            <a:r>
              <a:rPr lang="en-US" sz="1300" dirty="0" smtClean="0"/>
              <a:t>. 2000;130(4):429-440. </a:t>
            </a:r>
          </a:p>
          <a:p>
            <a:pPr marL="228600" lvl="0" indent="-228600">
              <a:spcBef>
                <a:spcPts val="1200"/>
              </a:spcBef>
              <a:buClr>
                <a:srgbClr val="00B0F0"/>
              </a:buClr>
              <a:buSzTx/>
              <a:buFont typeface="+mj-lt"/>
              <a:buAutoNum type="arabicPeriod"/>
              <a:tabLst>
                <a:tab pos="228600" algn="l"/>
              </a:tabLst>
            </a:pPr>
            <a:r>
              <a:rPr lang="en-US" sz="1300" dirty="0" err="1" smtClean="0"/>
              <a:t>Leske</a:t>
            </a:r>
            <a:r>
              <a:rPr lang="en-US" sz="1300" dirty="0" smtClean="0"/>
              <a:t> MC, </a:t>
            </a:r>
            <a:r>
              <a:rPr lang="en-US" sz="1300" dirty="0" err="1" smtClean="0"/>
              <a:t>Heijl</a:t>
            </a:r>
            <a:r>
              <a:rPr lang="en-US" sz="1300" dirty="0" smtClean="0"/>
              <a:t> A, Hussein M, </a:t>
            </a:r>
            <a:r>
              <a:rPr lang="en-US" sz="1300" dirty="0" err="1" smtClean="0"/>
              <a:t>Bengtsson</a:t>
            </a:r>
            <a:r>
              <a:rPr lang="en-US" sz="1300" dirty="0" smtClean="0"/>
              <a:t> B, Hyman L, </a:t>
            </a:r>
            <a:r>
              <a:rPr lang="en-US" sz="1300" dirty="0" err="1" smtClean="0"/>
              <a:t>Komaroff</a:t>
            </a:r>
            <a:r>
              <a:rPr lang="en-US" sz="1300" dirty="0" smtClean="0"/>
              <a:t> E; Early Manifest Glaucoma Trial Group. Factors for glaucoma progression and the effect of treatment: the early manifest glaucoma trial. </a:t>
            </a:r>
            <a:r>
              <a:rPr lang="en-US" sz="1300" i="1" dirty="0" smtClean="0"/>
              <a:t>Arch </a:t>
            </a:r>
            <a:r>
              <a:rPr lang="en-US" sz="1300" i="1" dirty="0" err="1" smtClean="0"/>
              <a:t>Ophthalmol</a:t>
            </a:r>
            <a:r>
              <a:rPr lang="en-US" sz="1300" dirty="0" smtClean="0"/>
              <a:t>. 2003;121(1):48-56.</a:t>
            </a:r>
          </a:p>
          <a:p>
            <a:pPr marL="228600" lvl="0" indent="-228600">
              <a:spcBef>
                <a:spcPts val="1200"/>
              </a:spcBef>
              <a:buClr>
                <a:srgbClr val="00B0F0"/>
              </a:buClr>
              <a:buSzTx/>
              <a:buFont typeface="+mj-lt"/>
              <a:buAutoNum type="arabicPeriod"/>
              <a:tabLst>
                <a:tab pos="228600" algn="l"/>
              </a:tabLst>
            </a:pPr>
            <a:r>
              <a:rPr lang="en-US" sz="1300" dirty="0" smtClean="0"/>
              <a:t>Nixon DR, Yan DB, </a:t>
            </a:r>
            <a:r>
              <a:rPr lang="en-US" sz="1300" dirty="0" err="1" smtClean="0"/>
              <a:t>Chartrand</a:t>
            </a:r>
            <a:r>
              <a:rPr lang="en-US" sz="1300" dirty="0" smtClean="0"/>
              <a:t> JP, </a:t>
            </a:r>
            <a:r>
              <a:rPr lang="en-US" sz="1300" dirty="0" err="1" smtClean="0"/>
              <a:t>Piemontesi</a:t>
            </a:r>
            <a:r>
              <a:rPr lang="en-US" sz="1300" dirty="0" smtClean="0"/>
              <a:t> RL, Simonyi S, Hollander DA. Three-month,  randomized, parallel-group comparison of </a:t>
            </a:r>
            <a:r>
              <a:rPr lang="en-US" sz="1300" dirty="0" err="1" smtClean="0"/>
              <a:t>brimonidine-timolol</a:t>
            </a:r>
            <a:r>
              <a:rPr lang="en-US" sz="1300" dirty="0" smtClean="0"/>
              <a:t> versus </a:t>
            </a:r>
            <a:r>
              <a:rPr lang="en-US" sz="1300" dirty="0" err="1" smtClean="0"/>
              <a:t>dorzolamide-timolol</a:t>
            </a:r>
            <a:r>
              <a:rPr lang="en-US" sz="1300" dirty="0" smtClean="0"/>
              <a:t> fixed-combination therapy. </a:t>
            </a:r>
            <a:r>
              <a:rPr lang="en-US" sz="1300" i="1" dirty="0" err="1" smtClean="0"/>
              <a:t>Curr</a:t>
            </a:r>
            <a:r>
              <a:rPr lang="en-US" sz="1300" i="1" dirty="0" smtClean="0"/>
              <a:t> Med Res </a:t>
            </a:r>
            <a:r>
              <a:rPr lang="en-US" sz="1300" i="1" dirty="0" err="1" smtClean="0"/>
              <a:t>Opin</a:t>
            </a:r>
            <a:r>
              <a:rPr lang="en-US" sz="1300" dirty="0" smtClean="0"/>
              <a:t>. 2009;25(7):1645-1653.</a:t>
            </a:r>
          </a:p>
          <a:p>
            <a:pPr marL="228600" lvl="0" indent="-228600">
              <a:spcBef>
                <a:spcPct val="0"/>
              </a:spcBef>
              <a:buClr>
                <a:srgbClr val="00B0F0"/>
              </a:buClr>
              <a:buSzTx/>
              <a:buFont typeface="+mj-lt"/>
              <a:buAutoNum type="arabicPeriod"/>
              <a:tabLst>
                <a:tab pos="228600" algn="l"/>
              </a:tabLst>
            </a:pPr>
            <a:endParaRPr lang="en-US" sz="1300" dirty="0" smtClean="0"/>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980" y="-42863"/>
            <a:ext cx="8890819" cy="1143001"/>
          </a:xfrm>
        </p:spPr>
        <p:txBody>
          <a:bodyPr/>
          <a:lstStyle/>
          <a:p>
            <a:r>
              <a:rPr lang="en-US" dirty="0" smtClean="0"/>
              <a:t>Author Bio</a:t>
            </a:r>
            <a:endParaRPr lang="en-US" dirty="0"/>
          </a:p>
        </p:txBody>
      </p:sp>
      <p:sp>
        <p:nvSpPr>
          <p:cNvPr id="4" name="Text Placeholder 3"/>
          <p:cNvSpPr>
            <a:spLocks noGrp="1"/>
          </p:cNvSpPr>
          <p:nvPr>
            <p:ph type="body" sz="half" idx="1"/>
          </p:nvPr>
        </p:nvSpPr>
        <p:spPr>
          <a:xfrm>
            <a:off x="457200" y="1447800"/>
            <a:ext cx="3931920" cy="5016500"/>
          </a:xfrm>
        </p:spPr>
        <p:txBody>
          <a:bodyPr/>
          <a:lstStyle/>
          <a:p>
            <a:pPr marL="0" marR="0">
              <a:spcBef>
                <a:spcPts val="0"/>
              </a:spcBef>
              <a:spcAft>
                <a:spcPts val="0"/>
              </a:spcAft>
              <a:buNone/>
            </a:pPr>
            <a:r>
              <a:rPr lang="en-US" sz="1600" b="1" dirty="0" smtClean="0">
                <a:latin typeface="Arial"/>
              </a:rPr>
              <a:t>ROBERT D. FECHTNER, MD</a:t>
            </a:r>
            <a:endParaRPr lang="en-US" sz="1600" b="1" dirty="0" smtClean="0">
              <a:latin typeface="Times New Roman"/>
            </a:endParaRPr>
          </a:p>
          <a:p>
            <a:pPr marL="0" marR="0">
              <a:spcBef>
                <a:spcPts val="0"/>
              </a:spcBef>
              <a:spcAft>
                <a:spcPts val="0"/>
              </a:spcAft>
              <a:buNone/>
            </a:pPr>
            <a:r>
              <a:rPr lang="en-US" sz="1600" b="1" dirty="0" smtClean="0">
                <a:latin typeface="Arial"/>
                <a:ea typeface="Times New Roman"/>
              </a:rPr>
              <a:t>Professor/Director, Glaucoma Division</a:t>
            </a:r>
            <a:endParaRPr lang="en-US" sz="1600" dirty="0" smtClean="0">
              <a:latin typeface="Times New Roman"/>
              <a:ea typeface="Times New Roman"/>
            </a:endParaRPr>
          </a:p>
          <a:p>
            <a:pPr marL="0" marR="0">
              <a:spcBef>
                <a:spcPts val="0"/>
              </a:spcBef>
              <a:spcAft>
                <a:spcPts val="0"/>
              </a:spcAft>
              <a:buNone/>
            </a:pPr>
            <a:r>
              <a:rPr lang="en-US" sz="1600" b="1" dirty="0" smtClean="0">
                <a:latin typeface="Arial"/>
                <a:ea typeface="Times New Roman"/>
              </a:rPr>
              <a:t>Institute of Ophthalmology and Visual Science</a:t>
            </a:r>
            <a:endParaRPr lang="en-US" sz="1600" dirty="0" smtClean="0">
              <a:latin typeface="Times New Roman"/>
              <a:ea typeface="Times New Roman"/>
            </a:endParaRPr>
          </a:p>
          <a:p>
            <a:pPr marL="0" marR="0">
              <a:spcBef>
                <a:spcPts val="0"/>
              </a:spcBef>
              <a:spcAft>
                <a:spcPts val="0"/>
              </a:spcAft>
              <a:buNone/>
            </a:pPr>
            <a:r>
              <a:rPr lang="en-US" sz="1600" b="1" dirty="0" smtClean="0">
                <a:latin typeface="Arial"/>
                <a:ea typeface="Times New Roman"/>
              </a:rPr>
              <a:t>New Jersey Medical School, UMDNJ</a:t>
            </a:r>
            <a:endParaRPr lang="en-US" sz="1600" dirty="0" smtClean="0">
              <a:latin typeface="Times New Roman"/>
              <a:ea typeface="Times New Roman"/>
            </a:endParaRPr>
          </a:p>
          <a:p>
            <a:pPr marL="0" marR="0">
              <a:spcBef>
                <a:spcPts val="0"/>
              </a:spcBef>
              <a:spcAft>
                <a:spcPts val="0"/>
              </a:spcAft>
              <a:buNone/>
            </a:pPr>
            <a:r>
              <a:rPr lang="en-US" sz="1600" b="1" dirty="0" smtClean="0">
                <a:latin typeface="Arial"/>
                <a:ea typeface="Times New Roman"/>
              </a:rPr>
              <a:t>Newark, New Jersey</a:t>
            </a:r>
            <a:endParaRPr lang="en-US" sz="1600" dirty="0" smtClean="0">
              <a:latin typeface="Times New Roman"/>
              <a:ea typeface="Times New Roman"/>
            </a:endParaRPr>
          </a:p>
          <a:p>
            <a:endParaRPr lang="en-US" sz="1400" dirty="0" smtClean="0"/>
          </a:p>
          <a:p>
            <a:pPr marL="0">
              <a:buNone/>
            </a:pPr>
            <a:r>
              <a:rPr lang="en-US" sz="1400" dirty="0" smtClean="0"/>
              <a:t>Robert D. </a:t>
            </a:r>
            <a:r>
              <a:rPr lang="en-US" sz="1400" dirty="0" err="1" smtClean="0"/>
              <a:t>Fechtner</a:t>
            </a:r>
            <a:r>
              <a:rPr lang="en-US" sz="1400" dirty="0" smtClean="0"/>
              <a:t>, MD graduated from the University of Michigan School of Medicine. He completed his residency at Albert Einstein College of Medicine in 1989 and his glaucoma fellowship at University of California, San Diego under a National Research Service Award from the National Institutes of Health. He is now Professor of Ophthalmology and Director of the Glaucoma Division at the Institute of Ophthalmology and Visual Science, New Jersey Medical School in Newark.</a:t>
            </a:r>
          </a:p>
          <a:p>
            <a:endParaRPr lang="en-US" sz="1400" dirty="0" smtClean="0"/>
          </a:p>
          <a:p>
            <a:endParaRPr lang="en-US" sz="1400" dirty="0" smtClean="0"/>
          </a:p>
          <a:p>
            <a:endParaRPr lang="en-US" sz="1400" dirty="0"/>
          </a:p>
        </p:txBody>
      </p:sp>
      <p:sp>
        <p:nvSpPr>
          <p:cNvPr id="5" name="Content Placeholder 4"/>
          <p:cNvSpPr>
            <a:spLocks noGrp="1"/>
          </p:cNvSpPr>
          <p:nvPr>
            <p:ph sz="half" idx="2"/>
          </p:nvPr>
        </p:nvSpPr>
        <p:spPr>
          <a:xfrm>
            <a:off x="4505325" y="1447800"/>
            <a:ext cx="3895725" cy="5016500"/>
          </a:xfrm>
        </p:spPr>
        <p:txBody>
          <a:bodyPr/>
          <a:lstStyle/>
          <a:p>
            <a:pPr>
              <a:buNone/>
            </a:pPr>
            <a:r>
              <a:rPr lang="en-US" sz="1400" dirty="0" smtClean="0"/>
              <a:t>       Dr. </a:t>
            </a:r>
            <a:r>
              <a:rPr lang="en-US" sz="1400" dirty="0" err="1" smtClean="0"/>
              <a:t>Fechtner</a:t>
            </a:r>
            <a:r>
              <a:rPr lang="en-US" sz="1400" dirty="0" smtClean="0"/>
              <a:t> is an active member of numerous scientific and medical organizations. He has held committee or leadership positions in the American Academy of Ophthalmology, the Association for Research in Vision and Ophthalmology, the American Society of Cataract and Refractive Surgery, the American Glaucoma Society, the International Society for Imaging of the Eye and the Association of International Glaucoma Societies. He has served on the editorial boards of American Journal of Ophthalmology, Journal of Glaucoma, Review of Ophthalmology, Video Journal of Ophthalmology, and </a:t>
            </a:r>
            <a:r>
              <a:rPr lang="en-US" sz="1400" dirty="0" err="1" smtClean="0"/>
              <a:t>Eyenet</a:t>
            </a:r>
            <a:r>
              <a:rPr lang="en-US" sz="1400" dirty="0" smtClean="0"/>
              <a:t>. In addition to a busy clinical and surgical practice, Dr. </a:t>
            </a:r>
            <a:r>
              <a:rPr lang="en-US" sz="1400" dirty="0" err="1" smtClean="0"/>
              <a:t>Fechtner</a:t>
            </a:r>
            <a:r>
              <a:rPr lang="en-US" sz="1400" dirty="0" smtClean="0"/>
              <a:t> maintains an active clinical research laboratory concentrating on new technologies and treatments. He has published over 150 peer-reviewed articles, book chapters and abstracts.</a:t>
            </a:r>
          </a:p>
          <a:p>
            <a:endParaRPr lang="en-US" sz="1400" dirty="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728" y="0"/>
            <a:ext cx="8876071" cy="914400"/>
          </a:xfrm>
        </p:spPr>
        <p:txBody>
          <a:bodyPr/>
          <a:lstStyle/>
          <a:p>
            <a:r>
              <a:rPr lang="en-US" dirty="0" smtClean="0"/>
              <a:t>Introduction</a:t>
            </a:r>
            <a:endParaRPr lang="en-US" dirty="0"/>
          </a:p>
        </p:txBody>
      </p:sp>
      <p:sp>
        <p:nvSpPr>
          <p:cNvPr id="3" name="Content Placeholder 2"/>
          <p:cNvSpPr>
            <a:spLocks noGrp="1"/>
          </p:cNvSpPr>
          <p:nvPr>
            <p:ph idx="1"/>
          </p:nvPr>
        </p:nvSpPr>
        <p:spPr>
          <a:xfrm>
            <a:off x="76200" y="990600"/>
            <a:ext cx="8991600" cy="5486400"/>
          </a:xfrm>
        </p:spPr>
        <p:txBody>
          <a:bodyPr>
            <a:normAutofit fontScale="92500" lnSpcReduction="10000"/>
          </a:bodyPr>
          <a:lstStyle/>
          <a:p>
            <a:pPr>
              <a:spcBef>
                <a:spcPts val="1200"/>
              </a:spcBef>
            </a:pPr>
            <a:r>
              <a:rPr lang="en-US" sz="1600" dirty="0" smtClean="0"/>
              <a:t>Patients with glaucoma and ocular hypertension (OHT) frequently require multiple </a:t>
            </a:r>
            <a:br>
              <a:rPr lang="en-US" sz="1600" dirty="0" smtClean="0"/>
            </a:br>
            <a:r>
              <a:rPr lang="en-US" sz="1600" dirty="0" smtClean="0"/>
              <a:t>IOP-lowering medications to control their intraocular pressure (IOP).</a:t>
            </a:r>
          </a:p>
          <a:p>
            <a:pPr lvl="1">
              <a:spcBef>
                <a:spcPts val="1200"/>
              </a:spcBef>
            </a:pPr>
            <a:r>
              <a:rPr lang="en-US" sz="1600" dirty="0" smtClean="0">
                <a:solidFill>
                  <a:srgbClr val="FFFFFF"/>
                </a:solidFill>
                <a:ea typeface="+mn-ea"/>
                <a:cs typeface="+mn-cs"/>
              </a:rPr>
              <a:t>Over 20% of patients treated with a prostaglandin analog (PGA), </a:t>
            </a:r>
            <a:r>
              <a:rPr lang="en-US" sz="1600" dirty="0" smtClean="0">
                <a:solidFill>
                  <a:srgbClr val="FFFFFF"/>
                </a:solidFill>
              </a:rPr>
              <a:t>the most efficacious class of IOP-lowering medications, </a:t>
            </a:r>
            <a:r>
              <a:rPr lang="en-US" sz="1600" dirty="0" smtClean="0">
                <a:solidFill>
                  <a:srgbClr val="FFFFFF"/>
                </a:solidFill>
                <a:ea typeface="+mn-ea"/>
                <a:cs typeface="+mn-cs"/>
              </a:rPr>
              <a:t>may be required to add another IOP-lowering medication to their treatment regimen within a year of initiating treatment.</a:t>
            </a:r>
            <a:r>
              <a:rPr lang="en-US" sz="1600" baseline="30000" dirty="0" smtClean="0">
                <a:solidFill>
                  <a:srgbClr val="FFFFFF"/>
                </a:solidFill>
                <a:ea typeface="+mn-ea"/>
                <a:cs typeface="+mn-cs"/>
              </a:rPr>
              <a:t>1</a:t>
            </a:r>
          </a:p>
          <a:p>
            <a:pPr lvl="1">
              <a:spcBef>
                <a:spcPts val="1200"/>
              </a:spcBef>
            </a:pPr>
            <a:r>
              <a:rPr lang="en-US" sz="1600" dirty="0" smtClean="0">
                <a:solidFill>
                  <a:srgbClr val="FFFFFF"/>
                </a:solidFill>
                <a:ea typeface="+mn-ea"/>
                <a:cs typeface="+mn-cs"/>
              </a:rPr>
              <a:t>Approximately 42% of patients in the Ocular Hypertension Treatment Study (OHTS) initial medical treatment group were on 2 or more IOP-lowering medications at year 13.</a:t>
            </a:r>
            <a:r>
              <a:rPr lang="en-US" sz="1600" baseline="30000" dirty="0" smtClean="0">
                <a:solidFill>
                  <a:srgbClr val="FFFFFF"/>
                </a:solidFill>
                <a:ea typeface="+mn-ea"/>
                <a:cs typeface="+mn-cs"/>
              </a:rPr>
              <a:t>2</a:t>
            </a:r>
            <a:endParaRPr lang="en-US" sz="1600" dirty="0" smtClean="0">
              <a:solidFill>
                <a:srgbClr val="FF0000"/>
              </a:solidFill>
              <a:ea typeface="+mn-ea"/>
              <a:cs typeface="+mn-cs"/>
            </a:endParaRPr>
          </a:p>
          <a:p>
            <a:pPr>
              <a:spcBef>
                <a:spcPts val="1200"/>
              </a:spcBef>
            </a:pPr>
            <a:r>
              <a:rPr lang="en-US" sz="1600" dirty="0" smtClean="0"/>
              <a:t>When multiple-drug therapy is needed, use of a fixed combination of 2 IOP-lowering medications in 1 bottle may be preferred to enhance patient convenience and compliance.</a:t>
            </a:r>
            <a:r>
              <a:rPr lang="en-US" sz="1600" baseline="30000" dirty="0" smtClean="0"/>
              <a:t>3</a:t>
            </a:r>
            <a:endParaRPr lang="en-US" sz="1600" dirty="0" smtClean="0">
              <a:solidFill>
                <a:srgbClr val="FF0000"/>
              </a:solidFill>
            </a:endParaRPr>
          </a:p>
          <a:p>
            <a:pPr>
              <a:spcBef>
                <a:spcPts val="1200"/>
              </a:spcBef>
            </a:pPr>
            <a:r>
              <a:rPr lang="en-US" sz="1600" dirty="0" smtClean="0"/>
              <a:t>The fixed combination of </a:t>
            </a:r>
            <a:r>
              <a:rPr lang="en-US" sz="1600" dirty="0" err="1" smtClean="0"/>
              <a:t>brimonidine</a:t>
            </a:r>
            <a:r>
              <a:rPr lang="en-US" sz="1600" dirty="0" smtClean="0"/>
              <a:t> 0.2%-</a:t>
            </a:r>
            <a:r>
              <a:rPr lang="en-US" sz="1600" dirty="0" err="1" smtClean="0"/>
              <a:t>timolol</a:t>
            </a:r>
            <a:r>
              <a:rPr lang="en-US" sz="1600" dirty="0" smtClean="0"/>
              <a:t> 0.5% </a:t>
            </a:r>
            <a:r>
              <a:rPr lang="en-US" sz="1600" dirty="0" smtClean="0"/>
              <a:t>(</a:t>
            </a:r>
            <a:r>
              <a:rPr lang="en-US" sz="1600" dirty="0" err="1" smtClean="0"/>
              <a:t>Combigan</a:t>
            </a:r>
            <a:r>
              <a:rPr lang="en-US" sz="1600" baseline="30000" dirty="0" smtClean="0"/>
              <a:t>®</a:t>
            </a:r>
            <a:r>
              <a:rPr lang="en-US" sz="1600" dirty="0" smtClean="0"/>
              <a:t>; </a:t>
            </a:r>
            <a:r>
              <a:rPr lang="en-US" sz="1600" dirty="0" smtClean="0"/>
              <a:t>Allergan, Inc.) has been demonstrated to reduce IOP more effectively than either </a:t>
            </a:r>
            <a:r>
              <a:rPr lang="en-US" sz="1600" dirty="0" err="1" smtClean="0"/>
              <a:t>brimonidine</a:t>
            </a:r>
            <a:r>
              <a:rPr lang="en-US" sz="1600" dirty="0" smtClean="0"/>
              <a:t> 0.2% or </a:t>
            </a:r>
            <a:r>
              <a:rPr lang="en-US" sz="1600" dirty="0" err="1" smtClean="0"/>
              <a:t>timolol</a:t>
            </a:r>
            <a:r>
              <a:rPr lang="en-US" sz="1600" dirty="0" smtClean="0"/>
              <a:t> 0.5% used alone and to be better tolerated than </a:t>
            </a:r>
            <a:r>
              <a:rPr lang="en-US" sz="1600" dirty="0" err="1" smtClean="0"/>
              <a:t>brimonidine</a:t>
            </a:r>
            <a:r>
              <a:rPr lang="en-US" sz="1600" dirty="0" smtClean="0"/>
              <a:t> 0.2% monotherapy.</a:t>
            </a:r>
            <a:r>
              <a:rPr lang="en-US" sz="1600" baseline="30000" dirty="0" smtClean="0"/>
              <a:t>4</a:t>
            </a:r>
          </a:p>
          <a:p>
            <a:pPr>
              <a:spcBef>
                <a:spcPts val="1200"/>
              </a:spcBef>
            </a:pPr>
            <a:r>
              <a:rPr lang="en-US" sz="1600" dirty="0" err="1" smtClean="0"/>
              <a:t>Combigan</a:t>
            </a:r>
            <a:r>
              <a:rPr lang="en-US" sz="1600" baseline="30000" dirty="0" smtClean="0"/>
              <a:t>®</a:t>
            </a:r>
            <a:r>
              <a:rPr lang="en-US" sz="1600" dirty="0" smtClean="0"/>
              <a:t> </a:t>
            </a:r>
            <a:r>
              <a:rPr lang="en-US" sz="1600" dirty="0" smtClean="0"/>
              <a:t>has also been shown to be as efficacious and well tolerated as concomitant use of separate bottles of brimonidine 0.2% and timolol 0.5%.</a:t>
            </a:r>
            <a:r>
              <a:rPr lang="en-US" sz="1600" baseline="30000" dirty="0" smtClean="0"/>
              <a:t>5</a:t>
            </a:r>
            <a:endParaRPr lang="en-US" sz="1600" dirty="0" smtClean="0"/>
          </a:p>
          <a:p>
            <a:pPr>
              <a:spcBef>
                <a:spcPts val="1200"/>
              </a:spcBef>
            </a:pPr>
            <a:r>
              <a:rPr lang="en-US" sz="1600" dirty="0" smtClean="0"/>
              <a:t>The efficacy and safety of </a:t>
            </a:r>
            <a:r>
              <a:rPr lang="en-US" sz="1600" dirty="0" err="1" smtClean="0"/>
              <a:t>Combigan</a:t>
            </a:r>
            <a:r>
              <a:rPr lang="en-US" sz="1600" baseline="30000" dirty="0" smtClean="0"/>
              <a:t>®</a:t>
            </a:r>
            <a:r>
              <a:rPr lang="en-US" sz="1600" dirty="0" smtClean="0"/>
              <a:t> </a:t>
            </a:r>
            <a:r>
              <a:rPr lang="en-US" sz="1600" dirty="0" smtClean="0"/>
              <a:t>used as adjunctive therapy to PGAs such as latanoprost has not been extensively studied.</a:t>
            </a:r>
          </a:p>
          <a:p>
            <a:pPr>
              <a:spcBef>
                <a:spcPts val="1200"/>
              </a:spcBef>
            </a:pPr>
            <a:r>
              <a:rPr lang="en-US" sz="1600" dirty="0" smtClean="0"/>
              <a:t>The purpose of this study was to evaluate the additive IOP-lowering efficacy and safety of </a:t>
            </a:r>
            <a:r>
              <a:rPr lang="en-US" sz="1600" dirty="0" err="1" smtClean="0"/>
              <a:t>Combigan</a:t>
            </a:r>
            <a:r>
              <a:rPr lang="en-US" sz="1600" baseline="30000" dirty="0" smtClean="0"/>
              <a:t>® </a:t>
            </a:r>
            <a:r>
              <a:rPr lang="en-US" sz="1600" dirty="0" smtClean="0"/>
              <a:t>compared with </a:t>
            </a:r>
            <a:r>
              <a:rPr lang="en-US" sz="1600" dirty="0" err="1" smtClean="0"/>
              <a:t>timolol</a:t>
            </a:r>
            <a:r>
              <a:rPr lang="en-US" sz="1600" dirty="0" smtClean="0"/>
              <a:t> 0.5% when used as adjunctive therapy to latanoprost in glaucoma and OHT patients who require additional IOP lowering.</a:t>
            </a:r>
          </a:p>
          <a:p>
            <a:pPr>
              <a:spcBef>
                <a:spcPts val="1200"/>
              </a:spcBef>
            </a:pPr>
            <a:endParaRPr lang="en-US" sz="1600" baseline="30000" dirty="0" smtClean="0">
              <a:solidFill>
                <a:srgbClr val="FFFFFF"/>
              </a:solidFill>
              <a:ea typeface="+mn-ea"/>
              <a:cs typeface="+mn-cs"/>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980" y="0"/>
            <a:ext cx="8890819" cy="1100138"/>
          </a:xfrm>
        </p:spPr>
        <p:txBody>
          <a:bodyPr/>
          <a:lstStyle/>
          <a:p>
            <a:r>
              <a:rPr lang="en-US" dirty="0" smtClean="0"/>
              <a:t>Methods</a:t>
            </a:r>
            <a:endParaRPr lang="en-US" dirty="0"/>
          </a:p>
        </p:txBody>
      </p:sp>
      <p:sp>
        <p:nvSpPr>
          <p:cNvPr id="3" name="Content Placeholder 2"/>
          <p:cNvSpPr>
            <a:spLocks noGrp="1"/>
          </p:cNvSpPr>
          <p:nvPr>
            <p:ph idx="1"/>
          </p:nvPr>
        </p:nvSpPr>
        <p:spPr>
          <a:xfrm>
            <a:off x="221227" y="1066800"/>
            <a:ext cx="8627352" cy="5456904"/>
          </a:xfrm>
        </p:spPr>
        <p:txBody>
          <a:bodyPr/>
          <a:lstStyle/>
          <a:p>
            <a:pPr>
              <a:spcBef>
                <a:spcPts val="1200"/>
              </a:spcBef>
            </a:pPr>
            <a:r>
              <a:rPr lang="en-US" sz="1500" dirty="0" smtClean="0"/>
              <a:t>This was a prospective, randomized, multicenter, investigator-masked, parallel-group study. </a:t>
            </a:r>
          </a:p>
          <a:p>
            <a:pPr>
              <a:spcBef>
                <a:spcPts val="1200"/>
              </a:spcBef>
            </a:pPr>
            <a:r>
              <a:rPr lang="en-US" sz="1500" dirty="0" smtClean="0"/>
              <a:t>Eligible patients were adults at least 18 years of age with a diagnosis of glaucoma or OHT requiring treatment with IOP-lowering medication. </a:t>
            </a:r>
          </a:p>
          <a:p>
            <a:pPr>
              <a:spcBef>
                <a:spcPts val="1200"/>
              </a:spcBef>
            </a:pPr>
            <a:r>
              <a:rPr lang="en-US" sz="1500" dirty="0" smtClean="0"/>
              <a:t>All patients were treated with </a:t>
            </a:r>
            <a:r>
              <a:rPr lang="en-US" sz="1500" dirty="0" err="1" smtClean="0"/>
              <a:t>latanoprost</a:t>
            </a:r>
            <a:r>
              <a:rPr lang="en-US" sz="1500" dirty="0" smtClean="0"/>
              <a:t> </a:t>
            </a:r>
            <a:r>
              <a:rPr lang="en-US" sz="1500" dirty="0" err="1" smtClean="0"/>
              <a:t>monotherapy</a:t>
            </a:r>
            <a:r>
              <a:rPr lang="en-US" sz="1500" dirty="0" smtClean="0"/>
              <a:t> once daily in the evening for at least 4 weeks prior to the baseline visit.</a:t>
            </a:r>
          </a:p>
          <a:p>
            <a:pPr lvl="1"/>
            <a:r>
              <a:rPr lang="en-US" sz="1500" dirty="0" smtClean="0"/>
              <a:t>Patients on IOP-lowering medications at screening underwent a 4-week washout of all medications other than </a:t>
            </a:r>
            <a:r>
              <a:rPr lang="en-US" sz="1500" dirty="0" err="1" smtClean="0"/>
              <a:t>latanoprost</a:t>
            </a:r>
            <a:r>
              <a:rPr lang="en-US" sz="1500" dirty="0" smtClean="0"/>
              <a:t>.</a:t>
            </a:r>
          </a:p>
          <a:p>
            <a:pPr lvl="1"/>
            <a:r>
              <a:rPr lang="en-US" sz="1500" dirty="0" smtClean="0"/>
              <a:t>Patients not on </a:t>
            </a:r>
            <a:r>
              <a:rPr lang="en-US" sz="1500" dirty="0" err="1" smtClean="0"/>
              <a:t>latanoprost</a:t>
            </a:r>
            <a:r>
              <a:rPr lang="en-US" sz="1500" dirty="0" smtClean="0"/>
              <a:t> at screening were run in on </a:t>
            </a:r>
            <a:r>
              <a:rPr lang="en-US" sz="1500" dirty="0" err="1" smtClean="0"/>
              <a:t>latanoprost</a:t>
            </a:r>
            <a:r>
              <a:rPr lang="en-US" sz="1500" dirty="0" smtClean="0"/>
              <a:t> for 4 weeks.</a:t>
            </a:r>
          </a:p>
          <a:p>
            <a:pPr>
              <a:spcBef>
                <a:spcPts val="1200"/>
              </a:spcBef>
            </a:pPr>
            <a:r>
              <a:rPr lang="en-US" sz="1500" dirty="0" smtClean="0"/>
              <a:t>At the baseline visit, patients who had IOP ≥ 21 mm Hg in at least 1 eye continued on latanoprost and were randomized to adjunctive treatment with twice-daily </a:t>
            </a:r>
            <a:r>
              <a:rPr lang="en-US" sz="1400" dirty="0" err="1" smtClean="0"/>
              <a:t>Combigan</a:t>
            </a:r>
            <a:r>
              <a:rPr lang="en-US" sz="1400" baseline="30000" dirty="0" smtClean="0"/>
              <a:t>®</a:t>
            </a:r>
            <a:r>
              <a:rPr lang="en-US" sz="1500" dirty="0" smtClean="0"/>
              <a:t> </a:t>
            </a:r>
            <a:r>
              <a:rPr lang="en-US" sz="1500" dirty="0" smtClean="0"/>
              <a:t/>
            </a:r>
            <a:br>
              <a:rPr lang="en-US" sz="1500" dirty="0" smtClean="0"/>
            </a:br>
            <a:r>
              <a:rPr lang="en-US" sz="1500" dirty="0" smtClean="0"/>
              <a:t>(n = 102) or timolol (n = 102) for 12 weeks.</a:t>
            </a:r>
          </a:p>
          <a:p>
            <a:pPr>
              <a:spcBef>
                <a:spcPts val="1200"/>
              </a:spcBef>
            </a:pPr>
            <a:r>
              <a:rPr lang="en-US" sz="1500" dirty="0" smtClean="0"/>
              <a:t>IOP was measured at 8 </a:t>
            </a:r>
            <a:r>
              <a:rPr lang="en-US" sz="1500" cap="small" dirty="0" smtClean="0"/>
              <a:t>am</a:t>
            </a:r>
            <a:r>
              <a:rPr lang="en-US" sz="1500" dirty="0" smtClean="0"/>
              <a:t> and 10 </a:t>
            </a:r>
            <a:r>
              <a:rPr lang="en-US" sz="1500" cap="small" dirty="0" smtClean="0"/>
              <a:t>am</a:t>
            </a:r>
            <a:r>
              <a:rPr lang="en-US" sz="1500" dirty="0" smtClean="0"/>
              <a:t> at baseline, week 6, and week 12. </a:t>
            </a:r>
          </a:p>
          <a:p>
            <a:pPr>
              <a:spcBef>
                <a:spcPts val="1200"/>
              </a:spcBef>
            </a:pPr>
            <a:r>
              <a:rPr lang="en-US" sz="1500" dirty="0" smtClean="0"/>
              <a:t>The primary efficacy endpoint was IOP lowering at peak effect (10 </a:t>
            </a:r>
            <a:r>
              <a:rPr lang="en-US" sz="1500" cap="small" dirty="0" smtClean="0"/>
              <a:t>am</a:t>
            </a:r>
            <a:r>
              <a:rPr lang="en-US" sz="1500" dirty="0" smtClean="0"/>
              <a:t>) at week 12.</a:t>
            </a:r>
          </a:p>
          <a:p>
            <a:pPr>
              <a:spcBef>
                <a:spcPts val="1200"/>
              </a:spcBef>
            </a:pPr>
            <a:r>
              <a:rPr lang="en-US" sz="1500" dirty="0" smtClean="0"/>
              <a:t>Safety measures included adverse events (AEs).</a:t>
            </a:r>
          </a:p>
          <a:p>
            <a:pPr>
              <a:spcBef>
                <a:spcPts val="1200"/>
              </a:spcBef>
            </a:pPr>
            <a:r>
              <a:rPr lang="en-US" sz="1500" dirty="0" smtClean="0"/>
              <a:t>Efficacy was evaluated in the worse eye (the eye with higher IOP at baseline) in the per-protocol population of patients with no major protocol violations.</a:t>
            </a:r>
          </a:p>
          <a:p>
            <a:pPr>
              <a:spcBef>
                <a:spcPts val="1200"/>
              </a:spcBef>
            </a:pPr>
            <a:r>
              <a:rPr lang="en-US" sz="1500" dirty="0" smtClean="0"/>
              <a:t>IOP and change from baseline IOP at weeks 6 and 12 were analyzed by ANCOVA with baseline IOP as the covariate.</a:t>
            </a:r>
          </a:p>
          <a:p>
            <a:endParaRPr lang="en-US" sz="1500"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Patient Population and Disposition</a:t>
            </a:r>
            <a:endParaRPr lang="en-US" dirty="0"/>
          </a:p>
        </p:txBody>
      </p:sp>
      <p:graphicFrame>
        <p:nvGraphicFramePr>
          <p:cNvPr id="6" name="Content Placeholder 5"/>
          <p:cNvGraphicFramePr>
            <a:graphicFrameLocks noGrp="1"/>
          </p:cNvGraphicFramePr>
          <p:nvPr>
            <p:ph sz="half" idx="1"/>
          </p:nvPr>
        </p:nvGraphicFramePr>
        <p:xfrm>
          <a:off x="339981" y="1828851"/>
          <a:ext cx="8347074" cy="3175000"/>
        </p:xfrm>
        <a:graphic>
          <a:graphicData uri="http://schemas.openxmlformats.org/drawingml/2006/table">
            <a:tbl>
              <a:tblPr firstRow="1" bandRow="1">
                <a:tableStyleId>{5C22544A-7EE6-4342-B048-85BDC9FD1C3A}</a:tableStyleId>
              </a:tblPr>
              <a:tblGrid>
                <a:gridCol w="2782358"/>
                <a:gridCol w="2782358"/>
                <a:gridCol w="2782358"/>
              </a:tblGrid>
              <a:tr h="370840">
                <a:tc>
                  <a:txBody>
                    <a:bodyPr/>
                    <a:lstStyle/>
                    <a:p>
                      <a:endParaRPr lang="en-US" sz="1600" dirty="0"/>
                    </a:p>
                  </a:txBody>
                  <a:tcPr/>
                </a:tc>
                <a:tc>
                  <a:txBody>
                    <a:bodyPr/>
                    <a:lstStyle/>
                    <a:p>
                      <a:pPr algn="l"/>
                      <a:r>
                        <a:rPr lang="en-US" sz="1600" dirty="0" err="1" smtClean="0"/>
                        <a:t>Combigan</a:t>
                      </a:r>
                      <a:r>
                        <a:rPr lang="en-US" sz="1600" baseline="30000" dirty="0" smtClean="0"/>
                        <a:t>®</a:t>
                      </a:r>
                      <a:r>
                        <a:rPr lang="en-US" sz="1600" dirty="0" smtClean="0"/>
                        <a:t/>
                      </a:r>
                      <a:br>
                        <a:rPr lang="en-US" sz="1600" dirty="0" smtClean="0"/>
                      </a:br>
                      <a:r>
                        <a:rPr lang="en-US" sz="1600" dirty="0" smtClean="0"/>
                        <a:t>(n = 102)</a:t>
                      </a:r>
                      <a:endParaRPr lang="en-US" sz="1600" dirty="0"/>
                    </a:p>
                  </a:txBody>
                  <a:tcPr/>
                </a:tc>
                <a:tc>
                  <a:txBody>
                    <a:bodyPr/>
                    <a:lstStyle/>
                    <a:p>
                      <a:pPr algn="l"/>
                      <a:r>
                        <a:rPr lang="en-US" sz="1600" dirty="0" err="1" smtClean="0"/>
                        <a:t>Timolol</a:t>
                      </a:r>
                      <a:r>
                        <a:rPr lang="en-US" sz="1600" dirty="0" smtClean="0"/>
                        <a:t> </a:t>
                      </a:r>
                      <a:br>
                        <a:rPr lang="en-US" sz="1600" dirty="0" smtClean="0"/>
                      </a:br>
                      <a:r>
                        <a:rPr lang="en-US" sz="1600" dirty="0" smtClean="0"/>
                        <a:t>(n = 102)</a:t>
                      </a:r>
                      <a:endParaRPr lang="en-US" sz="1600" dirty="0"/>
                    </a:p>
                  </a:txBody>
                  <a:tcPr/>
                </a:tc>
              </a:tr>
              <a:tr h="370840">
                <a:tc>
                  <a:txBody>
                    <a:bodyPr/>
                    <a:lstStyle/>
                    <a:p>
                      <a:r>
                        <a:rPr lang="en-US" sz="1600" dirty="0" smtClean="0"/>
                        <a:t>Mean (SD) age, years</a:t>
                      </a:r>
                      <a:endParaRPr lang="en-US" sz="1600" dirty="0"/>
                    </a:p>
                  </a:txBody>
                  <a:tcPr/>
                </a:tc>
                <a:tc>
                  <a:txBody>
                    <a:bodyPr/>
                    <a:lstStyle/>
                    <a:p>
                      <a:pPr marL="0"/>
                      <a:r>
                        <a:rPr lang="en-US" sz="1600" dirty="0" smtClean="0"/>
                        <a:t>63.4 (11.3)</a:t>
                      </a:r>
                      <a:endParaRPr lang="en-US" sz="1600" dirty="0"/>
                    </a:p>
                  </a:txBody>
                  <a:tcPr/>
                </a:tc>
                <a:tc>
                  <a:txBody>
                    <a:bodyPr/>
                    <a:lstStyle/>
                    <a:p>
                      <a:pPr marL="0"/>
                      <a:r>
                        <a:rPr lang="en-US" sz="1600" dirty="0" smtClean="0"/>
                        <a:t>64.8 (10.8)</a:t>
                      </a:r>
                      <a:endParaRPr lang="en-US" sz="1600" dirty="0"/>
                    </a:p>
                  </a:txBody>
                  <a:tcPr/>
                </a:tc>
              </a:tr>
              <a:tr h="370840">
                <a:tc>
                  <a:txBody>
                    <a:bodyPr/>
                    <a:lstStyle/>
                    <a:p>
                      <a:r>
                        <a:rPr lang="en-US" sz="1600" dirty="0" smtClean="0"/>
                        <a:t>Female,</a:t>
                      </a:r>
                      <a:r>
                        <a:rPr lang="en-US" sz="1600" baseline="0" dirty="0" smtClean="0"/>
                        <a:t> n (%)</a:t>
                      </a:r>
                      <a:endParaRPr lang="en-US" sz="1600" dirty="0"/>
                    </a:p>
                  </a:txBody>
                  <a:tcPr/>
                </a:tc>
                <a:tc>
                  <a:txBody>
                    <a:bodyPr/>
                    <a:lstStyle/>
                    <a:p>
                      <a:pPr marL="0"/>
                      <a:r>
                        <a:rPr lang="en-US" sz="1600" dirty="0" smtClean="0"/>
                        <a:t>57 (55.9%)</a:t>
                      </a:r>
                      <a:endParaRPr lang="en-US" sz="1600" dirty="0"/>
                    </a:p>
                  </a:txBody>
                  <a:tcPr/>
                </a:tc>
                <a:tc>
                  <a:txBody>
                    <a:bodyPr/>
                    <a:lstStyle/>
                    <a:p>
                      <a:pPr marL="0"/>
                      <a:r>
                        <a:rPr lang="en-US" sz="1600" dirty="0" smtClean="0"/>
                        <a:t>45 (44.1%)</a:t>
                      </a:r>
                      <a:endParaRPr lang="en-US" sz="1600" dirty="0"/>
                    </a:p>
                  </a:txBody>
                  <a:tcPr/>
                </a:tc>
              </a:tr>
              <a:tr h="370840">
                <a:tc>
                  <a:txBody>
                    <a:bodyPr/>
                    <a:lstStyle/>
                    <a:p>
                      <a:r>
                        <a:rPr lang="en-US" sz="1600" dirty="0" smtClean="0"/>
                        <a:t>Race/ethnicity, n (%)</a:t>
                      </a:r>
                      <a:endParaRPr lang="en-US" sz="1600" dirty="0"/>
                    </a:p>
                  </a:txBody>
                  <a:tcPr/>
                </a:tc>
                <a:tc>
                  <a:txBody>
                    <a:bodyPr/>
                    <a:lstStyle/>
                    <a:p>
                      <a:pPr marL="0"/>
                      <a:endParaRPr lang="en-US" sz="1600" dirty="0"/>
                    </a:p>
                  </a:txBody>
                  <a:tcPr/>
                </a:tc>
                <a:tc>
                  <a:txBody>
                    <a:bodyPr/>
                    <a:lstStyle/>
                    <a:p>
                      <a:pPr marL="0"/>
                      <a:endParaRPr lang="en-US" sz="1600" dirty="0"/>
                    </a:p>
                  </a:txBody>
                  <a:tcPr/>
                </a:tc>
              </a:tr>
              <a:tr h="370840">
                <a:tc>
                  <a:txBody>
                    <a:bodyPr/>
                    <a:lstStyle/>
                    <a:p>
                      <a:r>
                        <a:rPr lang="en-US" sz="1600" dirty="0" smtClean="0"/>
                        <a:t>    Black</a:t>
                      </a:r>
                      <a:endParaRPr lang="en-US" sz="1600" dirty="0"/>
                    </a:p>
                  </a:txBody>
                  <a:tcPr/>
                </a:tc>
                <a:tc>
                  <a:txBody>
                    <a:bodyPr/>
                    <a:lstStyle/>
                    <a:p>
                      <a:pPr marL="0"/>
                      <a:r>
                        <a:rPr lang="en-US" sz="1600" dirty="0" smtClean="0"/>
                        <a:t>26 (25.5%)</a:t>
                      </a:r>
                      <a:endParaRPr lang="en-US" sz="1600" dirty="0"/>
                    </a:p>
                  </a:txBody>
                  <a:tcPr/>
                </a:tc>
                <a:tc>
                  <a:txBody>
                    <a:bodyPr/>
                    <a:lstStyle/>
                    <a:p>
                      <a:pPr marL="0"/>
                      <a:r>
                        <a:rPr lang="en-US" sz="1600" dirty="0" smtClean="0"/>
                        <a:t>24 (23.5%)</a:t>
                      </a:r>
                      <a:endParaRPr lang="en-US" sz="1600" dirty="0"/>
                    </a:p>
                  </a:txBody>
                  <a:tcPr/>
                </a:tc>
              </a:tr>
              <a:tr h="370840">
                <a:tc>
                  <a:txBody>
                    <a:bodyPr/>
                    <a:lstStyle/>
                    <a:p>
                      <a:r>
                        <a:rPr lang="en-US" sz="1600" dirty="0" smtClean="0"/>
                        <a:t>    Caucasian</a:t>
                      </a:r>
                      <a:endParaRPr lang="en-US" sz="1600" dirty="0"/>
                    </a:p>
                  </a:txBody>
                  <a:tcPr/>
                </a:tc>
                <a:tc>
                  <a:txBody>
                    <a:bodyPr/>
                    <a:lstStyle/>
                    <a:p>
                      <a:pPr marL="0"/>
                      <a:r>
                        <a:rPr lang="en-US" sz="1600" dirty="0" smtClean="0"/>
                        <a:t>57 (55.9%)</a:t>
                      </a:r>
                      <a:endParaRPr lang="en-US" sz="1600" dirty="0"/>
                    </a:p>
                  </a:txBody>
                  <a:tcPr/>
                </a:tc>
                <a:tc>
                  <a:txBody>
                    <a:bodyPr/>
                    <a:lstStyle/>
                    <a:p>
                      <a:pPr marL="0"/>
                      <a:r>
                        <a:rPr lang="en-US" sz="1600" dirty="0" smtClean="0"/>
                        <a:t>63 (61.8%)</a:t>
                      </a:r>
                      <a:endParaRPr lang="en-US" sz="1600" dirty="0"/>
                    </a:p>
                  </a:txBody>
                  <a:tcPr/>
                </a:tc>
              </a:tr>
              <a:tr h="370840">
                <a:tc>
                  <a:txBody>
                    <a:bodyPr/>
                    <a:lstStyle/>
                    <a:p>
                      <a:r>
                        <a:rPr lang="en-US" sz="1600" dirty="0" smtClean="0"/>
                        <a:t>    Hispanic</a:t>
                      </a:r>
                      <a:endParaRPr lang="en-US" sz="1600" dirty="0"/>
                    </a:p>
                  </a:txBody>
                  <a:tcPr/>
                </a:tc>
                <a:tc>
                  <a:txBody>
                    <a:bodyPr/>
                    <a:lstStyle/>
                    <a:p>
                      <a:pPr marL="0"/>
                      <a:r>
                        <a:rPr lang="en-US" sz="1600" dirty="0" smtClean="0"/>
                        <a:t>17 (16.7%)</a:t>
                      </a:r>
                      <a:endParaRPr lang="en-US" sz="1600" dirty="0"/>
                    </a:p>
                  </a:txBody>
                  <a:tcPr/>
                </a:tc>
                <a:tc>
                  <a:txBody>
                    <a:bodyPr/>
                    <a:lstStyle/>
                    <a:p>
                      <a:pPr marL="0"/>
                      <a:r>
                        <a:rPr lang="en-US" sz="1600" dirty="0" smtClean="0"/>
                        <a:t>15 (14.7%)</a:t>
                      </a:r>
                      <a:endParaRPr lang="en-US" sz="1600" dirty="0"/>
                    </a:p>
                  </a:txBody>
                  <a:tcPr/>
                </a:tc>
              </a:tr>
              <a:tr h="370840">
                <a:tc>
                  <a:txBody>
                    <a:bodyPr/>
                    <a:lstStyle/>
                    <a:p>
                      <a:r>
                        <a:rPr lang="en-US" sz="1600" dirty="0" smtClean="0"/>
                        <a:t>    Other</a:t>
                      </a:r>
                      <a:endParaRPr lang="en-US" sz="1600" dirty="0"/>
                    </a:p>
                  </a:txBody>
                  <a:tcPr/>
                </a:tc>
                <a:tc>
                  <a:txBody>
                    <a:bodyPr/>
                    <a:lstStyle/>
                    <a:p>
                      <a:pPr marL="0"/>
                      <a:r>
                        <a:rPr lang="en-US" sz="1600" dirty="0" smtClean="0"/>
                        <a:t>  2 (2.0%)</a:t>
                      </a:r>
                      <a:endParaRPr lang="en-US" sz="1600" dirty="0"/>
                    </a:p>
                  </a:txBody>
                  <a:tcPr/>
                </a:tc>
                <a:tc>
                  <a:txBody>
                    <a:bodyPr/>
                    <a:lstStyle/>
                    <a:p>
                      <a:pPr marL="0"/>
                      <a:r>
                        <a:rPr lang="en-US" sz="1600" dirty="0" smtClean="0"/>
                        <a:t>  0 (0.0%)</a:t>
                      </a:r>
                      <a:endParaRPr lang="en-US" sz="1600" dirty="0"/>
                    </a:p>
                  </a:txBody>
                  <a:tcPr/>
                </a:tc>
              </a:tr>
            </a:tbl>
          </a:graphicData>
        </a:graphic>
      </p:graphicFrame>
      <p:sp>
        <p:nvSpPr>
          <p:cNvPr id="5" name="Content Placeholder 4"/>
          <p:cNvSpPr>
            <a:spLocks noGrp="1"/>
          </p:cNvSpPr>
          <p:nvPr>
            <p:ph sz="half" idx="2"/>
          </p:nvPr>
        </p:nvSpPr>
        <p:spPr>
          <a:xfrm>
            <a:off x="265471" y="5250425"/>
            <a:ext cx="8686799" cy="1366273"/>
          </a:xfrm>
        </p:spPr>
        <p:txBody>
          <a:bodyPr/>
          <a:lstStyle/>
          <a:p>
            <a:pPr>
              <a:spcBef>
                <a:spcPts val="1200"/>
              </a:spcBef>
            </a:pPr>
            <a:r>
              <a:rPr lang="en-US" sz="1600" dirty="0" smtClean="0"/>
              <a:t>Study completion rates were similarly high in each treatment group (93.1%, 95/102 in the </a:t>
            </a:r>
            <a:r>
              <a:rPr lang="en-US" sz="1600" dirty="0" err="1" smtClean="0"/>
              <a:t>Combigan</a:t>
            </a:r>
            <a:r>
              <a:rPr lang="en-US" sz="1600" baseline="30000" dirty="0" smtClean="0"/>
              <a:t>®</a:t>
            </a:r>
            <a:r>
              <a:rPr lang="en-US" sz="1600" dirty="0" smtClean="0"/>
              <a:t> </a:t>
            </a:r>
            <a:r>
              <a:rPr lang="en-US" sz="1600" dirty="0" smtClean="0"/>
              <a:t>group and 94.1%, 96/102 in the timolol group).</a:t>
            </a:r>
          </a:p>
          <a:p>
            <a:pPr>
              <a:spcBef>
                <a:spcPts val="1200"/>
              </a:spcBef>
            </a:pPr>
            <a:r>
              <a:rPr lang="en-US" sz="1600" dirty="0" smtClean="0"/>
              <a:t>The per-protocol patient population represented 95.6% (195/204) of all randomized patients.</a:t>
            </a:r>
            <a:endParaRPr lang="en-US" sz="1600" dirty="0"/>
          </a:p>
        </p:txBody>
      </p:sp>
      <p:sp>
        <p:nvSpPr>
          <p:cNvPr id="8" name="TextBox 7"/>
          <p:cNvSpPr txBox="1"/>
          <p:nvPr/>
        </p:nvSpPr>
        <p:spPr>
          <a:xfrm>
            <a:off x="368711" y="1327355"/>
            <a:ext cx="2621230" cy="369332"/>
          </a:xfrm>
          <a:prstGeom prst="rect">
            <a:avLst/>
          </a:prstGeom>
          <a:noFill/>
        </p:spPr>
        <p:txBody>
          <a:bodyPr wrap="none" rtlCol="0">
            <a:spAutoFit/>
          </a:bodyPr>
          <a:lstStyle/>
          <a:p>
            <a:r>
              <a:rPr lang="en-US" b="1" dirty="0" smtClean="0">
                <a:solidFill>
                  <a:schemeClr val="bg1"/>
                </a:solidFill>
              </a:rPr>
              <a:t>Patient Demographics</a:t>
            </a:r>
            <a:endParaRPr lang="en-US" b="1" dirty="0">
              <a:solidFill>
                <a:schemeClr val="bg1"/>
              </a:solidFill>
            </a:endParaRP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67800" cy="1017639"/>
          </a:xfrm>
        </p:spPr>
        <p:txBody>
          <a:bodyPr/>
          <a:lstStyle/>
          <a:p>
            <a:pPr>
              <a:lnSpc>
                <a:spcPct val="90000"/>
              </a:lnSpc>
            </a:pPr>
            <a:r>
              <a:rPr lang="en-US" sz="2800" dirty="0" smtClean="0"/>
              <a:t>Results: Mean Change From </a:t>
            </a:r>
            <a:r>
              <a:rPr lang="en-US" sz="2800" dirty="0" err="1" smtClean="0"/>
              <a:t>Latanoprost</a:t>
            </a:r>
            <a:r>
              <a:rPr lang="en-US" sz="2800" dirty="0" smtClean="0"/>
              <a:t> Baseline IOP at 10 </a:t>
            </a:r>
            <a:r>
              <a:rPr lang="en-US" sz="2800" cap="small" dirty="0" smtClean="0"/>
              <a:t>am</a:t>
            </a:r>
            <a:r>
              <a:rPr lang="en-US" sz="2800" dirty="0" smtClean="0"/>
              <a:t>, Week 12 (Primary Endpoint)</a:t>
            </a:r>
            <a:endParaRPr lang="en-US" sz="2800" dirty="0"/>
          </a:p>
        </p:txBody>
      </p:sp>
      <p:sp>
        <p:nvSpPr>
          <p:cNvPr id="5" name="Content Placeholder 4"/>
          <p:cNvSpPr>
            <a:spLocks noGrp="1"/>
          </p:cNvSpPr>
          <p:nvPr>
            <p:ph sz="half" idx="1"/>
          </p:nvPr>
        </p:nvSpPr>
        <p:spPr>
          <a:xfrm>
            <a:off x="4572000" y="1905000"/>
            <a:ext cx="4389120" cy="4724898"/>
          </a:xfrm>
        </p:spPr>
        <p:txBody>
          <a:bodyPr/>
          <a:lstStyle/>
          <a:p>
            <a:pPr>
              <a:spcBef>
                <a:spcPts val="1200"/>
              </a:spcBef>
            </a:pPr>
            <a:r>
              <a:rPr lang="en-US" sz="1600" dirty="0" smtClean="0"/>
              <a:t>There were no statistically significant differences between treatment groups in mean IOP at baseline on </a:t>
            </a:r>
            <a:r>
              <a:rPr lang="en-US" sz="1600" dirty="0" err="1" smtClean="0"/>
              <a:t>latanoprost</a:t>
            </a:r>
            <a:r>
              <a:rPr lang="en-US" sz="1600" dirty="0" smtClean="0"/>
              <a:t>.</a:t>
            </a:r>
          </a:p>
          <a:p>
            <a:pPr marL="457200" lvl="1">
              <a:lnSpc>
                <a:spcPct val="95000"/>
              </a:lnSpc>
              <a:spcBef>
                <a:spcPts val="1200"/>
              </a:spcBef>
            </a:pPr>
            <a:r>
              <a:rPr lang="en-US" sz="1400" dirty="0" smtClean="0"/>
              <a:t>At 10 </a:t>
            </a:r>
            <a:r>
              <a:rPr lang="en-US" sz="1400" cap="small" dirty="0" smtClean="0"/>
              <a:t>am</a:t>
            </a:r>
            <a:r>
              <a:rPr lang="en-US" sz="1400" dirty="0" smtClean="0"/>
              <a:t>, baseline mean IOP was 23.4 mm Hg in the </a:t>
            </a:r>
            <a:r>
              <a:rPr lang="en-US" sz="1400" dirty="0" err="1" smtClean="0"/>
              <a:t>Combigan</a:t>
            </a:r>
            <a:r>
              <a:rPr lang="en-US" sz="1400" baseline="30000" dirty="0" smtClean="0"/>
              <a:t>® </a:t>
            </a:r>
            <a:r>
              <a:rPr lang="en-US" sz="1400" dirty="0" smtClean="0"/>
              <a:t>group and 23.0 mm Hg in the timolol group  (</a:t>
            </a:r>
            <a:r>
              <a:rPr lang="en-US" sz="1400" i="1" dirty="0" smtClean="0"/>
              <a:t>P</a:t>
            </a:r>
            <a:r>
              <a:rPr lang="en-US" sz="1400" dirty="0" smtClean="0"/>
              <a:t> = .229).</a:t>
            </a:r>
          </a:p>
          <a:p>
            <a:pPr>
              <a:spcBef>
                <a:spcPts val="1200"/>
              </a:spcBef>
            </a:pPr>
            <a:r>
              <a:rPr lang="en-US" sz="1600" dirty="0" smtClean="0"/>
              <a:t>At 10 </a:t>
            </a:r>
            <a:r>
              <a:rPr lang="en-US" sz="1600" cap="small" dirty="0" smtClean="0"/>
              <a:t>am</a:t>
            </a:r>
            <a:r>
              <a:rPr lang="en-US" sz="1600" dirty="0" smtClean="0"/>
              <a:t>, week 12, </a:t>
            </a:r>
            <a:r>
              <a:rPr lang="en-US" sz="1600" dirty="0" err="1" smtClean="0"/>
              <a:t>Combigan</a:t>
            </a:r>
            <a:r>
              <a:rPr lang="en-US" sz="1600" baseline="30000" dirty="0" smtClean="0"/>
              <a:t>®</a:t>
            </a:r>
            <a:r>
              <a:rPr lang="en-US" sz="1600" dirty="0" smtClean="0"/>
              <a:t> </a:t>
            </a:r>
            <a:r>
              <a:rPr lang="en-US" sz="1600" dirty="0" smtClean="0"/>
              <a:t>provided 2.1 mm Hg greater IOP lowering compared with timolol when used as adjunctive therapy to latanoprost (</a:t>
            </a:r>
            <a:r>
              <a:rPr lang="en-US" sz="1600" i="1" dirty="0" smtClean="0"/>
              <a:t>P</a:t>
            </a:r>
            <a:r>
              <a:rPr lang="en-US" sz="1600" dirty="0" smtClean="0"/>
              <a:t> &lt; .001).</a:t>
            </a:r>
          </a:p>
          <a:p>
            <a:pPr>
              <a:spcBef>
                <a:spcPts val="1200"/>
              </a:spcBef>
              <a:buNone/>
            </a:pPr>
            <a:r>
              <a:rPr lang="en-US" sz="1400" dirty="0" smtClean="0"/>
              <a:t> </a:t>
            </a:r>
            <a:endParaRPr lang="en-US" sz="1400" dirty="0"/>
          </a:p>
        </p:txBody>
      </p:sp>
      <p:graphicFrame>
        <p:nvGraphicFramePr>
          <p:cNvPr id="7" name="Content Placeholder 6"/>
          <p:cNvGraphicFramePr>
            <a:graphicFrameLocks noGrp="1"/>
          </p:cNvGraphicFramePr>
          <p:nvPr>
            <p:ph sz="half" idx="2"/>
          </p:nvPr>
        </p:nvGraphicFramePr>
        <p:xfrm>
          <a:off x="215462" y="1343802"/>
          <a:ext cx="4447690" cy="5121984"/>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2759915" y="5666601"/>
            <a:ext cx="1330814" cy="276999"/>
          </a:xfrm>
          <a:prstGeom prst="rect">
            <a:avLst/>
          </a:prstGeom>
          <a:noFill/>
        </p:spPr>
        <p:txBody>
          <a:bodyPr wrap="none" rtlCol="0">
            <a:spAutoFit/>
          </a:bodyPr>
          <a:lstStyle/>
          <a:p>
            <a:r>
              <a:rPr lang="en-US" sz="1200" dirty="0" smtClean="0">
                <a:solidFill>
                  <a:schemeClr val="bg1"/>
                </a:solidFill>
                <a:effectLst>
                  <a:outerShdw blurRad="38100" dist="38100" dir="2700000" algn="tl">
                    <a:srgbClr val="000000">
                      <a:alpha val="43137"/>
                    </a:srgbClr>
                  </a:outerShdw>
                </a:effectLst>
              </a:rPr>
              <a:t>Error bars, SEM.</a:t>
            </a:r>
            <a:endParaRPr lang="en-US" sz="1200" dirty="0">
              <a:solidFill>
                <a:schemeClr val="bg1"/>
              </a:solidFill>
              <a:effectLst>
                <a:outerShdw blurRad="38100" dist="38100" dir="2700000" algn="tl">
                  <a:srgbClr val="000000">
                    <a:alpha val="43137"/>
                  </a:srgbClr>
                </a:outerShdw>
              </a:effectLst>
            </a:endParaRPr>
          </a:p>
        </p:txBody>
      </p:sp>
      <p:sp>
        <p:nvSpPr>
          <p:cNvPr id="9" name="TextBox 8"/>
          <p:cNvSpPr txBox="1"/>
          <p:nvPr/>
        </p:nvSpPr>
        <p:spPr>
          <a:xfrm>
            <a:off x="1661652" y="5209401"/>
            <a:ext cx="1487908" cy="276999"/>
          </a:xfrm>
          <a:prstGeom prst="rect">
            <a:avLst/>
          </a:prstGeom>
          <a:noFill/>
        </p:spPr>
        <p:txBody>
          <a:bodyPr wrap="none" rtlCol="0">
            <a:spAutoFit/>
          </a:bodyPr>
          <a:lstStyle/>
          <a:p>
            <a:r>
              <a:rPr lang="en-US" sz="1200" i="1" dirty="0" smtClean="0">
                <a:solidFill>
                  <a:schemeClr val="bg1"/>
                </a:solidFill>
                <a:effectLst>
                  <a:outerShdw blurRad="38100" dist="38100" dir="2700000" algn="tl">
                    <a:srgbClr val="000000">
                      <a:alpha val="43137"/>
                    </a:srgbClr>
                  </a:outerShdw>
                </a:effectLst>
              </a:rPr>
              <a:t>P</a:t>
            </a:r>
            <a:r>
              <a:rPr lang="en-US" sz="1200" dirty="0" smtClean="0">
                <a:solidFill>
                  <a:schemeClr val="bg1"/>
                </a:solidFill>
                <a:effectLst>
                  <a:outerShdw blurRad="38100" dist="38100" dir="2700000" algn="tl">
                    <a:srgbClr val="000000">
                      <a:alpha val="43137"/>
                    </a:srgbClr>
                  </a:outerShdw>
                </a:effectLst>
              </a:rPr>
              <a:t> &lt; .001 </a:t>
            </a:r>
            <a:r>
              <a:rPr lang="en-US" sz="1200" dirty="0" err="1" smtClean="0">
                <a:solidFill>
                  <a:schemeClr val="bg1"/>
                </a:solidFill>
                <a:effectLst>
                  <a:outerShdw blurRad="38100" dist="38100" dir="2700000" algn="tl">
                    <a:srgbClr val="000000">
                      <a:alpha val="43137"/>
                    </a:srgbClr>
                  </a:outerShdw>
                </a:effectLst>
              </a:rPr>
              <a:t>vs</a:t>
            </a:r>
            <a:r>
              <a:rPr lang="en-US" sz="1200" dirty="0" smtClean="0">
                <a:solidFill>
                  <a:schemeClr val="bg1"/>
                </a:solidFill>
                <a:effectLst>
                  <a:outerShdw blurRad="38100" dist="38100" dir="2700000" algn="tl">
                    <a:srgbClr val="000000">
                      <a:alpha val="43137"/>
                    </a:srgbClr>
                  </a:outerShdw>
                </a:effectLst>
              </a:rPr>
              <a:t> </a:t>
            </a:r>
            <a:r>
              <a:rPr lang="en-US" sz="1200" dirty="0" err="1" smtClean="0">
                <a:solidFill>
                  <a:schemeClr val="bg1"/>
                </a:solidFill>
                <a:effectLst>
                  <a:outerShdw blurRad="38100" dist="38100" dir="2700000" algn="tl">
                    <a:srgbClr val="000000">
                      <a:alpha val="43137"/>
                    </a:srgbClr>
                  </a:outerShdw>
                </a:effectLst>
              </a:rPr>
              <a:t>timolol</a:t>
            </a:r>
            <a:r>
              <a:rPr lang="en-US" sz="1200" dirty="0" smtClean="0">
                <a:solidFill>
                  <a:schemeClr val="bg1"/>
                </a:solidFill>
                <a:effectLst>
                  <a:outerShdw blurRad="38100" dist="38100" dir="2700000" algn="tl">
                    <a:srgbClr val="000000">
                      <a:alpha val="43137"/>
                    </a:srgbClr>
                  </a:outerShdw>
                </a:effectLst>
              </a:rPr>
              <a:t>.</a:t>
            </a:r>
            <a:endParaRPr lang="en-US" sz="1200" dirty="0">
              <a:solidFill>
                <a:schemeClr val="bg1"/>
              </a:solidFill>
              <a:effectLst>
                <a:outerShdw blurRad="38100" dist="38100" dir="2700000" algn="tl">
                  <a:srgbClr val="000000">
                    <a:alpha val="43137"/>
                  </a:srgbClr>
                </a:outerShdw>
              </a:effectLst>
            </a:endParaRPr>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17639"/>
          </a:xfrm>
        </p:spPr>
        <p:txBody>
          <a:bodyPr/>
          <a:lstStyle/>
          <a:p>
            <a:pPr>
              <a:lnSpc>
                <a:spcPct val="90000"/>
              </a:lnSpc>
            </a:pPr>
            <a:r>
              <a:rPr lang="en-US" sz="2600" dirty="0" smtClean="0"/>
              <a:t>Results: Percentage of Patients Achieving ≥ 30% Reduction in IOP From Latanoprost Baseline at Week 12 </a:t>
            </a:r>
            <a:endParaRPr lang="en-US" sz="2600" dirty="0"/>
          </a:p>
        </p:txBody>
      </p:sp>
      <p:sp>
        <p:nvSpPr>
          <p:cNvPr id="5" name="Content Placeholder 4"/>
          <p:cNvSpPr>
            <a:spLocks noGrp="1"/>
          </p:cNvSpPr>
          <p:nvPr>
            <p:ph sz="half" idx="1"/>
          </p:nvPr>
        </p:nvSpPr>
        <p:spPr>
          <a:xfrm>
            <a:off x="558801" y="5608219"/>
            <a:ext cx="8229599" cy="1165116"/>
          </a:xfrm>
        </p:spPr>
        <p:txBody>
          <a:bodyPr/>
          <a:lstStyle/>
          <a:p>
            <a:pPr>
              <a:spcBef>
                <a:spcPts val="1200"/>
              </a:spcBef>
            </a:pPr>
            <a:r>
              <a:rPr lang="en-US" sz="1600" dirty="0" smtClean="0"/>
              <a:t>At week 12, patients treated with adjunctive </a:t>
            </a:r>
            <a:r>
              <a:rPr lang="en-US" sz="1600" dirty="0" err="1" smtClean="0"/>
              <a:t>Combigan</a:t>
            </a:r>
            <a:r>
              <a:rPr lang="en-US" sz="1600" baseline="30000" dirty="0" smtClean="0"/>
              <a:t>®</a:t>
            </a:r>
            <a:r>
              <a:rPr lang="en-US" sz="1600" dirty="0" smtClean="0"/>
              <a:t> </a:t>
            </a:r>
            <a:r>
              <a:rPr lang="en-US" sz="1600" dirty="0" smtClean="0"/>
              <a:t>were significantly more likely than patients treated with adjunctive timolol to achieve a ≥ 30% decrease in IOP from latanoprost-treated baseline at both peak and trough effect.</a:t>
            </a:r>
          </a:p>
          <a:p>
            <a:pPr>
              <a:spcBef>
                <a:spcPts val="1200"/>
              </a:spcBef>
              <a:buNone/>
            </a:pPr>
            <a:r>
              <a:rPr lang="en-US" sz="1600" dirty="0" smtClean="0"/>
              <a:t> </a:t>
            </a:r>
            <a:endParaRPr lang="en-US" sz="1600" dirty="0"/>
          </a:p>
        </p:txBody>
      </p:sp>
      <p:graphicFrame>
        <p:nvGraphicFramePr>
          <p:cNvPr id="7" name="Content Placeholder 6"/>
          <p:cNvGraphicFramePr>
            <a:graphicFrameLocks noGrp="1"/>
          </p:cNvGraphicFramePr>
          <p:nvPr>
            <p:ph sz="half" idx="2"/>
          </p:nvPr>
        </p:nvGraphicFramePr>
        <p:xfrm>
          <a:off x="235618" y="1651819"/>
          <a:ext cx="4159401" cy="3613355"/>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p:cNvSpPr txBox="1"/>
          <p:nvPr/>
        </p:nvSpPr>
        <p:spPr>
          <a:xfrm>
            <a:off x="1361769" y="2438400"/>
            <a:ext cx="1487908" cy="276999"/>
          </a:xfrm>
          <a:prstGeom prst="rect">
            <a:avLst/>
          </a:prstGeom>
          <a:noFill/>
        </p:spPr>
        <p:txBody>
          <a:bodyPr wrap="none" rtlCol="0">
            <a:spAutoFit/>
          </a:bodyPr>
          <a:lstStyle/>
          <a:p>
            <a:r>
              <a:rPr lang="en-US" sz="1200" i="1" dirty="0" smtClean="0">
                <a:solidFill>
                  <a:schemeClr val="bg1"/>
                </a:solidFill>
                <a:effectLst>
                  <a:outerShdw blurRad="38100" dist="38100" dir="2700000" algn="tl">
                    <a:srgbClr val="000000">
                      <a:alpha val="43137"/>
                    </a:srgbClr>
                  </a:outerShdw>
                </a:effectLst>
              </a:rPr>
              <a:t>P</a:t>
            </a:r>
            <a:r>
              <a:rPr lang="en-US" sz="1200" dirty="0" smtClean="0">
                <a:solidFill>
                  <a:schemeClr val="bg1"/>
                </a:solidFill>
                <a:effectLst>
                  <a:outerShdw blurRad="38100" dist="38100" dir="2700000" algn="tl">
                    <a:srgbClr val="000000">
                      <a:alpha val="43137"/>
                    </a:srgbClr>
                  </a:outerShdw>
                </a:effectLst>
              </a:rPr>
              <a:t> = .006 </a:t>
            </a:r>
            <a:r>
              <a:rPr lang="en-US" sz="1200" dirty="0" err="1" smtClean="0">
                <a:solidFill>
                  <a:schemeClr val="bg1"/>
                </a:solidFill>
                <a:effectLst>
                  <a:outerShdw blurRad="38100" dist="38100" dir="2700000" algn="tl">
                    <a:srgbClr val="000000">
                      <a:alpha val="43137"/>
                    </a:srgbClr>
                  </a:outerShdw>
                </a:effectLst>
              </a:rPr>
              <a:t>vs</a:t>
            </a:r>
            <a:r>
              <a:rPr lang="en-US" sz="1200" dirty="0" smtClean="0">
                <a:solidFill>
                  <a:schemeClr val="bg1"/>
                </a:solidFill>
                <a:effectLst>
                  <a:outerShdw blurRad="38100" dist="38100" dir="2700000" algn="tl">
                    <a:srgbClr val="000000">
                      <a:alpha val="43137"/>
                    </a:srgbClr>
                  </a:outerShdw>
                </a:effectLst>
              </a:rPr>
              <a:t> </a:t>
            </a:r>
            <a:r>
              <a:rPr lang="en-US" sz="1200" dirty="0" err="1" smtClean="0">
                <a:solidFill>
                  <a:schemeClr val="bg1"/>
                </a:solidFill>
                <a:effectLst>
                  <a:outerShdw blurRad="38100" dist="38100" dir="2700000" algn="tl">
                    <a:srgbClr val="000000">
                      <a:alpha val="43137"/>
                    </a:srgbClr>
                  </a:outerShdw>
                </a:effectLst>
              </a:rPr>
              <a:t>timolol</a:t>
            </a:r>
            <a:r>
              <a:rPr lang="en-US" sz="1200" dirty="0" smtClean="0">
                <a:solidFill>
                  <a:schemeClr val="bg1"/>
                </a:solidFill>
                <a:effectLst>
                  <a:outerShdw blurRad="38100" dist="38100" dir="2700000" algn="tl">
                    <a:srgbClr val="000000">
                      <a:alpha val="43137"/>
                    </a:srgbClr>
                  </a:outerShdw>
                </a:effectLst>
              </a:rPr>
              <a:t>.</a:t>
            </a:r>
            <a:endParaRPr lang="en-US" sz="1200" dirty="0">
              <a:solidFill>
                <a:schemeClr val="bg1"/>
              </a:solidFill>
              <a:effectLst>
                <a:outerShdw blurRad="38100" dist="38100" dir="2700000" algn="tl">
                  <a:srgbClr val="000000">
                    <a:alpha val="43137"/>
                  </a:srgbClr>
                </a:outerShdw>
              </a:effectLst>
            </a:endParaRPr>
          </a:p>
        </p:txBody>
      </p:sp>
      <p:sp>
        <p:nvSpPr>
          <p:cNvPr id="10" name="TextBox 9"/>
          <p:cNvSpPr txBox="1"/>
          <p:nvPr/>
        </p:nvSpPr>
        <p:spPr>
          <a:xfrm>
            <a:off x="5437239" y="2057400"/>
            <a:ext cx="1487908" cy="276999"/>
          </a:xfrm>
          <a:prstGeom prst="rect">
            <a:avLst/>
          </a:prstGeom>
          <a:noFill/>
        </p:spPr>
        <p:txBody>
          <a:bodyPr wrap="none" rtlCol="0">
            <a:spAutoFit/>
          </a:bodyPr>
          <a:lstStyle/>
          <a:p>
            <a:r>
              <a:rPr lang="en-US" sz="1200" i="1" dirty="0" smtClean="0">
                <a:solidFill>
                  <a:schemeClr val="bg1"/>
                </a:solidFill>
                <a:effectLst>
                  <a:outerShdw blurRad="38100" dist="38100" dir="2700000" algn="tl">
                    <a:srgbClr val="000000">
                      <a:alpha val="43137"/>
                    </a:srgbClr>
                  </a:outerShdw>
                </a:effectLst>
              </a:rPr>
              <a:t>P</a:t>
            </a:r>
            <a:r>
              <a:rPr lang="en-US" sz="1200" dirty="0" smtClean="0">
                <a:solidFill>
                  <a:schemeClr val="bg1"/>
                </a:solidFill>
                <a:effectLst>
                  <a:outerShdw blurRad="38100" dist="38100" dir="2700000" algn="tl">
                    <a:srgbClr val="000000">
                      <a:alpha val="43137"/>
                    </a:srgbClr>
                  </a:outerShdw>
                </a:effectLst>
              </a:rPr>
              <a:t> &lt; .001 </a:t>
            </a:r>
            <a:r>
              <a:rPr lang="en-US" sz="1200" dirty="0" err="1" smtClean="0">
                <a:solidFill>
                  <a:schemeClr val="bg1"/>
                </a:solidFill>
                <a:effectLst>
                  <a:outerShdw blurRad="38100" dist="38100" dir="2700000" algn="tl">
                    <a:srgbClr val="000000">
                      <a:alpha val="43137"/>
                    </a:srgbClr>
                  </a:outerShdw>
                </a:effectLst>
              </a:rPr>
              <a:t>vs</a:t>
            </a:r>
            <a:r>
              <a:rPr lang="en-US" sz="1200" dirty="0" smtClean="0">
                <a:solidFill>
                  <a:schemeClr val="bg1"/>
                </a:solidFill>
                <a:effectLst>
                  <a:outerShdw blurRad="38100" dist="38100" dir="2700000" algn="tl">
                    <a:srgbClr val="000000">
                      <a:alpha val="43137"/>
                    </a:srgbClr>
                  </a:outerShdw>
                </a:effectLst>
              </a:rPr>
              <a:t> </a:t>
            </a:r>
            <a:r>
              <a:rPr lang="en-US" sz="1200" dirty="0" err="1" smtClean="0">
                <a:solidFill>
                  <a:schemeClr val="bg1"/>
                </a:solidFill>
                <a:effectLst>
                  <a:outerShdw blurRad="38100" dist="38100" dir="2700000" algn="tl">
                    <a:srgbClr val="000000">
                      <a:alpha val="43137"/>
                    </a:srgbClr>
                  </a:outerShdw>
                </a:effectLst>
              </a:rPr>
              <a:t>timolol</a:t>
            </a:r>
            <a:r>
              <a:rPr lang="en-US" sz="1200" dirty="0" smtClean="0">
                <a:solidFill>
                  <a:schemeClr val="bg1"/>
                </a:solidFill>
                <a:effectLst>
                  <a:outerShdw blurRad="38100" dist="38100" dir="2700000" algn="tl">
                    <a:srgbClr val="000000">
                      <a:alpha val="43137"/>
                    </a:srgbClr>
                  </a:outerShdw>
                </a:effectLst>
              </a:rPr>
              <a:t>.</a:t>
            </a:r>
            <a:endParaRPr lang="en-US" sz="1200" dirty="0">
              <a:solidFill>
                <a:schemeClr val="bg1"/>
              </a:solidFill>
              <a:effectLst>
                <a:outerShdw blurRad="38100" dist="38100" dir="2700000" algn="tl">
                  <a:srgbClr val="000000">
                    <a:alpha val="43137"/>
                  </a:srgbClr>
                </a:outerShdw>
              </a:effectLst>
            </a:endParaRPr>
          </a:p>
        </p:txBody>
      </p:sp>
      <p:graphicFrame>
        <p:nvGraphicFramePr>
          <p:cNvPr id="11" name="Content Placeholder 6"/>
          <p:cNvGraphicFramePr>
            <a:graphicFrameLocks noGrp="1"/>
          </p:cNvGraphicFramePr>
          <p:nvPr/>
        </p:nvGraphicFramePr>
        <p:xfrm>
          <a:off x="4321099" y="1637071"/>
          <a:ext cx="4159401" cy="3613355"/>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1386351" y="1474839"/>
            <a:ext cx="2361031" cy="369332"/>
          </a:xfrm>
          <a:prstGeom prst="rect">
            <a:avLst/>
          </a:prstGeom>
          <a:noFill/>
        </p:spPr>
        <p:txBody>
          <a:bodyPr wrap="none" rtlCol="0">
            <a:spAutoFit/>
          </a:bodyPr>
          <a:lstStyle/>
          <a:p>
            <a:r>
              <a:rPr lang="en-US" b="1" dirty="0" smtClean="0">
                <a:solidFill>
                  <a:schemeClr val="bg1"/>
                </a:solidFill>
                <a:effectLst>
                  <a:outerShdw blurRad="38100" dist="38100" dir="2700000" algn="tl">
                    <a:srgbClr val="000000">
                      <a:alpha val="43137"/>
                    </a:srgbClr>
                  </a:outerShdw>
                </a:effectLst>
              </a:rPr>
              <a:t>Trough Effect (8 </a:t>
            </a:r>
            <a:r>
              <a:rPr lang="en-US" b="1" cap="small" dirty="0" smtClean="0">
                <a:solidFill>
                  <a:schemeClr val="bg1"/>
                </a:solidFill>
                <a:effectLst>
                  <a:outerShdw blurRad="38100" dist="38100" dir="2700000" algn="tl">
                    <a:srgbClr val="000000">
                      <a:alpha val="43137"/>
                    </a:srgbClr>
                  </a:outerShdw>
                </a:effectLst>
              </a:rPr>
              <a:t>am</a:t>
            </a:r>
            <a:r>
              <a:rPr lang="en-US" b="1" dirty="0" smtClean="0">
                <a:solidFill>
                  <a:schemeClr val="bg1"/>
                </a:solidFill>
                <a:effectLst>
                  <a:outerShdw blurRad="38100" dist="38100" dir="2700000" algn="tl">
                    <a:srgbClr val="000000">
                      <a:alpha val="43137"/>
                    </a:srgbClr>
                  </a:outerShdw>
                </a:effectLst>
              </a:rPr>
              <a:t>)</a:t>
            </a:r>
            <a:endParaRPr lang="en-US" b="1" dirty="0">
              <a:solidFill>
                <a:schemeClr val="bg1"/>
              </a:solidFill>
              <a:effectLst>
                <a:outerShdw blurRad="38100" dist="38100" dir="2700000" algn="tl">
                  <a:srgbClr val="000000">
                    <a:alpha val="43137"/>
                  </a:srgbClr>
                </a:outerShdw>
              </a:effectLst>
            </a:endParaRPr>
          </a:p>
        </p:txBody>
      </p:sp>
      <p:sp>
        <p:nvSpPr>
          <p:cNvPr id="13" name="TextBox 12"/>
          <p:cNvSpPr txBox="1"/>
          <p:nvPr/>
        </p:nvSpPr>
        <p:spPr>
          <a:xfrm>
            <a:off x="5461745" y="1479754"/>
            <a:ext cx="2245551" cy="369332"/>
          </a:xfrm>
          <a:prstGeom prst="rect">
            <a:avLst/>
          </a:prstGeom>
          <a:noFill/>
        </p:spPr>
        <p:txBody>
          <a:bodyPr wrap="none" rtlCol="0">
            <a:spAutoFit/>
          </a:bodyPr>
          <a:lstStyle/>
          <a:p>
            <a:r>
              <a:rPr lang="en-US" b="1" dirty="0" smtClean="0">
                <a:solidFill>
                  <a:schemeClr val="bg1"/>
                </a:solidFill>
                <a:effectLst>
                  <a:outerShdw blurRad="38100" dist="38100" dir="2700000" algn="tl">
                    <a:srgbClr val="000000">
                      <a:alpha val="43137"/>
                    </a:srgbClr>
                  </a:outerShdw>
                </a:effectLst>
              </a:rPr>
              <a:t>Peak Effect (10 </a:t>
            </a:r>
            <a:r>
              <a:rPr lang="en-US" b="1" cap="small" dirty="0" smtClean="0">
                <a:solidFill>
                  <a:schemeClr val="bg1"/>
                </a:solidFill>
                <a:effectLst>
                  <a:outerShdw blurRad="38100" dist="38100" dir="2700000" algn="tl">
                    <a:srgbClr val="000000">
                      <a:alpha val="43137"/>
                    </a:srgbClr>
                  </a:outerShdw>
                </a:effectLst>
              </a:rPr>
              <a:t>am</a:t>
            </a:r>
            <a:r>
              <a:rPr lang="en-US" b="1" dirty="0" smtClean="0">
                <a:solidFill>
                  <a:schemeClr val="bg1"/>
                </a:solidFill>
                <a:effectLst>
                  <a:outerShdw blurRad="38100" dist="38100" dir="2700000" algn="tl">
                    <a:srgbClr val="000000">
                      <a:alpha val="43137"/>
                    </a:srgbClr>
                  </a:outerShdw>
                </a:effectLst>
              </a:rPr>
              <a:t>)</a:t>
            </a:r>
            <a:endParaRPr lang="en-US" b="1" dirty="0">
              <a:solidFill>
                <a:schemeClr val="bg1"/>
              </a:solidFill>
              <a:effectLst>
                <a:outerShdw blurRad="38100" dist="38100" dir="2700000" algn="tl">
                  <a:srgbClr val="000000">
                    <a:alpha val="43137"/>
                  </a:srgbClr>
                </a:outerShdw>
              </a:effectLst>
            </a:endParaRPr>
          </a:p>
        </p:txBody>
      </p:sp>
      <p:sp>
        <p:nvSpPr>
          <p:cNvPr id="14" name="TextBox 1"/>
          <p:cNvSpPr txBox="1"/>
          <p:nvPr/>
        </p:nvSpPr>
        <p:spPr>
          <a:xfrm>
            <a:off x="1342109" y="4247172"/>
            <a:ext cx="1327355" cy="9733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err="1" smtClean="0">
                <a:solidFill>
                  <a:schemeClr val="bg1"/>
                </a:solidFill>
                <a:effectLst>
                  <a:outerShdw blurRad="38100" dist="38100" dir="2700000" algn="tl">
                    <a:srgbClr val="000000">
                      <a:alpha val="43137"/>
                    </a:srgbClr>
                  </a:outerShdw>
                </a:effectLst>
              </a:rPr>
              <a:t>Combigan</a:t>
            </a:r>
            <a:r>
              <a:rPr lang="en-US" sz="1400" baseline="30000" dirty="0" smtClean="0">
                <a:solidFill>
                  <a:schemeClr val="bg1"/>
                </a:solidFill>
                <a:effectLst>
                  <a:outerShdw blurRad="38100" dist="38100" dir="2700000" algn="tl">
                    <a:srgbClr val="000000">
                      <a:alpha val="43137"/>
                    </a:srgbClr>
                  </a:outerShdw>
                </a:effectLst>
              </a:rPr>
              <a:t>® </a:t>
            </a:r>
            <a:r>
              <a:rPr lang="en-US" sz="1400" dirty="0" smtClean="0">
                <a:solidFill>
                  <a:schemeClr val="bg1"/>
                </a:solidFill>
                <a:effectLst>
                  <a:outerShdw blurRad="38100" dist="38100" dir="2700000" algn="tl">
                    <a:srgbClr val="000000">
                      <a:alpha val="43137"/>
                    </a:srgbClr>
                  </a:outerShdw>
                </a:effectLst>
              </a:rPr>
              <a:t/>
            </a:r>
            <a:br>
              <a:rPr lang="en-US" sz="1400" dirty="0" smtClean="0">
                <a:solidFill>
                  <a:schemeClr val="bg1"/>
                </a:solidFill>
                <a:effectLst>
                  <a:outerShdw blurRad="38100" dist="38100" dir="2700000" algn="tl">
                    <a:srgbClr val="000000">
                      <a:alpha val="43137"/>
                    </a:srgbClr>
                  </a:outerShdw>
                </a:effectLst>
              </a:rPr>
            </a:br>
            <a:r>
              <a:rPr lang="en-US" sz="1400" dirty="0" smtClean="0">
                <a:solidFill>
                  <a:schemeClr val="bg1"/>
                </a:solidFill>
                <a:effectLst>
                  <a:outerShdw blurRad="38100" dist="38100" dir="2700000" algn="tl">
                    <a:srgbClr val="000000">
                      <a:alpha val="43137"/>
                    </a:srgbClr>
                  </a:outerShdw>
                </a:effectLst>
              </a:rPr>
              <a:t>(n = 96)</a:t>
            </a:r>
            <a:br>
              <a:rPr lang="en-US" sz="1400" dirty="0" smtClean="0">
                <a:solidFill>
                  <a:schemeClr val="bg1"/>
                </a:solidFill>
                <a:effectLst>
                  <a:outerShdw blurRad="38100" dist="38100" dir="2700000" algn="tl">
                    <a:srgbClr val="000000">
                      <a:alpha val="43137"/>
                    </a:srgbClr>
                  </a:outerShdw>
                </a:effectLst>
              </a:rPr>
            </a:br>
            <a:endParaRPr lang="en-US" sz="1400" dirty="0">
              <a:solidFill>
                <a:schemeClr val="bg1"/>
              </a:solidFill>
              <a:effectLst>
                <a:outerShdw blurRad="38100" dist="38100" dir="2700000" algn="tl">
                  <a:srgbClr val="000000">
                    <a:alpha val="43137"/>
                  </a:srgbClr>
                </a:outerShdw>
              </a:effectLst>
            </a:endParaRPr>
          </a:p>
        </p:txBody>
      </p:sp>
      <p:sp>
        <p:nvSpPr>
          <p:cNvPr id="15" name="TextBox 1"/>
          <p:cNvSpPr txBox="1"/>
          <p:nvPr/>
        </p:nvSpPr>
        <p:spPr>
          <a:xfrm>
            <a:off x="2703854" y="4247172"/>
            <a:ext cx="1003213" cy="9144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dirty="0" err="1" smtClean="0">
                <a:solidFill>
                  <a:srgbClr val="FFFFFF"/>
                </a:solidFill>
                <a:effectLst>
                  <a:outerShdw blurRad="38100" dist="38100" dir="2700000" algn="tl">
                    <a:srgbClr val="000000">
                      <a:alpha val="43137"/>
                    </a:srgbClr>
                  </a:outerShdw>
                </a:effectLst>
              </a:rPr>
              <a:t>Timolol</a:t>
            </a:r>
            <a:r>
              <a:rPr lang="en-US" sz="1400" dirty="0" smtClean="0">
                <a:solidFill>
                  <a:srgbClr val="FFFFFF"/>
                </a:solidFill>
                <a:effectLst>
                  <a:outerShdw blurRad="38100" dist="38100" dir="2700000" algn="tl">
                    <a:srgbClr val="000000">
                      <a:alpha val="43137"/>
                    </a:srgbClr>
                  </a:outerShdw>
                </a:effectLst>
              </a:rPr>
              <a:t> </a:t>
            </a:r>
            <a:br>
              <a:rPr lang="en-US" sz="1400" dirty="0" smtClean="0">
                <a:solidFill>
                  <a:srgbClr val="FFFFFF"/>
                </a:solidFill>
                <a:effectLst>
                  <a:outerShdw blurRad="38100" dist="38100" dir="2700000" algn="tl">
                    <a:srgbClr val="000000">
                      <a:alpha val="43137"/>
                    </a:srgbClr>
                  </a:outerShdw>
                </a:effectLst>
              </a:rPr>
            </a:br>
            <a:r>
              <a:rPr lang="en-US" sz="1400" dirty="0" smtClean="0">
                <a:solidFill>
                  <a:srgbClr val="FFFFFF"/>
                </a:solidFill>
                <a:effectLst>
                  <a:outerShdw blurRad="38100" dist="38100" dir="2700000" algn="tl">
                    <a:srgbClr val="000000">
                      <a:alpha val="43137"/>
                    </a:srgbClr>
                  </a:outerShdw>
                </a:effectLst>
              </a:rPr>
              <a:t>(n = 94)</a:t>
            </a:r>
            <a:br>
              <a:rPr lang="en-US" sz="1400" dirty="0" smtClean="0">
                <a:solidFill>
                  <a:srgbClr val="FFFFFF"/>
                </a:solidFill>
                <a:effectLst>
                  <a:outerShdw blurRad="38100" dist="38100" dir="2700000" algn="tl">
                    <a:srgbClr val="000000">
                      <a:alpha val="43137"/>
                    </a:srgbClr>
                  </a:outerShdw>
                </a:effectLst>
              </a:rPr>
            </a:br>
            <a:endParaRPr lang="en-US" sz="1400" dirty="0">
              <a:solidFill>
                <a:srgbClr val="FFFFFF"/>
              </a:solidFill>
              <a:effectLst>
                <a:outerShdw blurRad="38100" dist="38100" dir="2700000" algn="tl">
                  <a:srgbClr val="000000">
                    <a:alpha val="43137"/>
                  </a:srgbClr>
                </a:outerShdw>
              </a:effectLst>
            </a:endParaRPr>
          </a:p>
        </p:txBody>
      </p:sp>
      <p:sp>
        <p:nvSpPr>
          <p:cNvPr id="16" name="TextBox 1"/>
          <p:cNvSpPr txBox="1"/>
          <p:nvPr/>
        </p:nvSpPr>
        <p:spPr>
          <a:xfrm>
            <a:off x="6843441" y="4252092"/>
            <a:ext cx="1003213" cy="9144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dirty="0" err="1" smtClean="0">
                <a:solidFill>
                  <a:srgbClr val="FFFFFF"/>
                </a:solidFill>
                <a:effectLst>
                  <a:outerShdw blurRad="38100" dist="38100" dir="2700000" algn="tl">
                    <a:srgbClr val="000000">
                      <a:alpha val="43137"/>
                    </a:srgbClr>
                  </a:outerShdw>
                </a:effectLst>
              </a:rPr>
              <a:t>Timolol</a:t>
            </a:r>
            <a:r>
              <a:rPr lang="en-US" sz="1400" dirty="0" smtClean="0">
                <a:solidFill>
                  <a:srgbClr val="FFFFFF"/>
                </a:solidFill>
                <a:effectLst>
                  <a:outerShdw blurRad="38100" dist="38100" dir="2700000" algn="tl">
                    <a:srgbClr val="000000">
                      <a:alpha val="43137"/>
                    </a:srgbClr>
                  </a:outerShdw>
                </a:effectLst>
              </a:rPr>
              <a:t> </a:t>
            </a:r>
            <a:br>
              <a:rPr lang="en-US" sz="1400" dirty="0" smtClean="0">
                <a:solidFill>
                  <a:srgbClr val="FFFFFF"/>
                </a:solidFill>
                <a:effectLst>
                  <a:outerShdw blurRad="38100" dist="38100" dir="2700000" algn="tl">
                    <a:srgbClr val="000000">
                      <a:alpha val="43137"/>
                    </a:srgbClr>
                  </a:outerShdw>
                </a:effectLst>
              </a:rPr>
            </a:br>
            <a:r>
              <a:rPr lang="en-US" sz="1400" dirty="0" smtClean="0">
                <a:solidFill>
                  <a:srgbClr val="FFFFFF"/>
                </a:solidFill>
                <a:effectLst>
                  <a:outerShdw blurRad="38100" dist="38100" dir="2700000" algn="tl">
                    <a:srgbClr val="000000">
                      <a:alpha val="43137"/>
                    </a:srgbClr>
                  </a:outerShdw>
                </a:effectLst>
              </a:rPr>
              <a:t>(n = 94)</a:t>
            </a:r>
            <a:br>
              <a:rPr lang="en-US" sz="1400" dirty="0" smtClean="0">
                <a:solidFill>
                  <a:srgbClr val="FFFFFF"/>
                </a:solidFill>
                <a:effectLst>
                  <a:outerShdw blurRad="38100" dist="38100" dir="2700000" algn="tl">
                    <a:srgbClr val="000000">
                      <a:alpha val="43137"/>
                    </a:srgbClr>
                  </a:outerShdw>
                </a:effectLst>
              </a:rPr>
            </a:br>
            <a:endParaRPr lang="en-US" sz="1400" dirty="0">
              <a:solidFill>
                <a:srgbClr val="FFFFFF"/>
              </a:solidFill>
              <a:effectLst>
                <a:outerShdw blurRad="38100" dist="38100" dir="2700000" algn="tl">
                  <a:srgbClr val="000000">
                    <a:alpha val="43137"/>
                  </a:srgbClr>
                </a:outerShdw>
              </a:effectLst>
            </a:endParaRPr>
          </a:p>
        </p:txBody>
      </p:sp>
      <p:sp>
        <p:nvSpPr>
          <p:cNvPr id="17" name="TextBox 1"/>
          <p:cNvSpPr txBox="1"/>
          <p:nvPr/>
        </p:nvSpPr>
        <p:spPr>
          <a:xfrm>
            <a:off x="5402729" y="4252092"/>
            <a:ext cx="1327355" cy="9733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err="1" smtClean="0">
                <a:solidFill>
                  <a:schemeClr val="bg1"/>
                </a:solidFill>
                <a:effectLst>
                  <a:outerShdw blurRad="38100" dist="38100" dir="2700000" algn="tl">
                    <a:srgbClr val="000000">
                      <a:alpha val="43137"/>
                    </a:srgbClr>
                  </a:outerShdw>
                </a:effectLst>
              </a:rPr>
              <a:t>Combigan</a:t>
            </a:r>
            <a:r>
              <a:rPr lang="en-US" sz="1400" baseline="30000" dirty="0" smtClean="0">
                <a:solidFill>
                  <a:schemeClr val="bg1"/>
                </a:solidFill>
                <a:effectLst>
                  <a:outerShdw blurRad="38100" dist="38100" dir="2700000" algn="tl">
                    <a:srgbClr val="000000">
                      <a:alpha val="43137"/>
                    </a:srgbClr>
                  </a:outerShdw>
                </a:effectLst>
              </a:rPr>
              <a:t>® </a:t>
            </a:r>
            <a:r>
              <a:rPr lang="en-US" sz="1400" dirty="0" smtClean="0">
                <a:solidFill>
                  <a:schemeClr val="bg1"/>
                </a:solidFill>
                <a:effectLst>
                  <a:outerShdw blurRad="38100" dist="38100" dir="2700000" algn="tl">
                    <a:srgbClr val="000000">
                      <a:alpha val="43137"/>
                    </a:srgbClr>
                  </a:outerShdw>
                </a:effectLst>
              </a:rPr>
              <a:t/>
            </a:r>
            <a:br>
              <a:rPr lang="en-US" sz="1400" dirty="0" smtClean="0">
                <a:solidFill>
                  <a:schemeClr val="bg1"/>
                </a:solidFill>
                <a:effectLst>
                  <a:outerShdw blurRad="38100" dist="38100" dir="2700000" algn="tl">
                    <a:srgbClr val="000000">
                      <a:alpha val="43137"/>
                    </a:srgbClr>
                  </a:outerShdw>
                </a:effectLst>
              </a:rPr>
            </a:br>
            <a:r>
              <a:rPr lang="en-US" sz="1400" dirty="0" smtClean="0">
                <a:solidFill>
                  <a:schemeClr val="bg1"/>
                </a:solidFill>
                <a:effectLst>
                  <a:outerShdw blurRad="38100" dist="38100" dir="2700000" algn="tl">
                    <a:srgbClr val="000000">
                      <a:alpha val="43137"/>
                    </a:srgbClr>
                  </a:outerShdw>
                </a:effectLst>
              </a:rPr>
              <a:t>(n = 94)</a:t>
            </a:r>
            <a:br>
              <a:rPr lang="en-US" sz="1400" dirty="0" smtClean="0">
                <a:solidFill>
                  <a:schemeClr val="bg1"/>
                </a:solidFill>
                <a:effectLst>
                  <a:outerShdw blurRad="38100" dist="38100" dir="2700000" algn="tl">
                    <a:srgbClr val="000000">
                      <a:alpha val="43137"/>
                    </a:srgbClr>
                  </a:outerShdw>
                </a:effectLst>
              </a:rPr>
            </a:br>
            <a:endParaRPr lang="en-US" sz="1400" dirty="0">
              <a:solidFill>
                <a:schemeClr val="bg1"/>
              </a:solidFill>
              <a:effectLst>
                <a:outerShdw blurRad="38100" dist="38100" dir="2700000" algn="tl">
                  <a:srgbClr val="000000">
                    <a:alpha val="43137"/>
                  </a:srgbClr>
                </a:outerShdw>
              </a:effectLst>
            </a:endParaRP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67800" cy="1017639"/>
          </a:xfrm>
        </p:spPr>
        <p:txBody>
          <a:bodyPr/>
          <a:lstStyle/>
          <a:p>
            <a:pPr>
              <a:lnSpc>
                <a:spcPct val="90000"/>
              </a:lnSpc>
            </a:pPr>
            <a:r>
              <a:rPr lang="en-US" sz="2800" dirty="0" smtClean="0"/>
              <a:t>Results: Percentage of Patients Achieving IOP </a:t>
            </a:r>
            <a:br>
              <a:rPr lang="en-US" sz="2800" dirty="0" smtClean="0"/>
            </a:br>
            <a:r>
              <a:rPr lang="en-US" sz="2800" dirty="0" smtClean="0"/>
              <a:t>&lt; 18 mm Hg at Week 12 </a:t>
            </a:r>
            <a:endParaRPr lang="en-US" sz="2800" dirty="0"/>
          </a:p>
        </p:txBody>
      </p:sp>
      <p:sp>
        <p:nvSpPr>
          <p:cNvPr id="5" name="Content Placeholder 4"/>
          <p:cNvSpPr>
            <a:spLocks noGrp="1"/>
          </p:cNvSpPr>
          <p:nvPr>
            <p:ph sz="half" idx="1"/>
          </p:nvPr>
        </p:nvSpPr>
        <p:spPr>
          <a:xfrm>
            <a:off x="723215" y="5633884"/>
            <a:ext cx="7946649" cy="1224116"/>
          </a:xfrm>
        </p:spPr>
        <p:txBody>
          <a:bodyPr/>
          <a:lstStyle/>
          <a:p>
            <a:pPr>
              <a:spcBef>
                <a:spcPts val="1200"/>
              </a:spcBef>
            </a:pPr>
            <a:r>
              <a:rPr lang="en-US" sz="1600" dirty="0" smtClean="0"/>
              <a:t>At week 12, patients treated with adjunctive </a:t>
            </a:r>
            <a:r>
              <a:rPr lang="en-US" sz="1600" dirty="0" err="1" smtClean="0"/>
              <a:t>Combigan</a:t>
            </a:r>
            <a:r>
              <a:rPr lang="en-US" sz="1600" baseline="30000" dirty="0" smtClean="0"/>
              <a:t>® </a:t>
            </a:r>
            <a:r>
              <a:rPr lang="en-US" sz="1600" dirty="0" smtClean="0"/>
              <a:t>were significantly more likely than patients treated with adjunctive timolol to consistently achieve IOP &lt; 18 mm Hg at both peak (10 </a:t>
            </a:r>
            <a:r>
              <a:rPr lang="en-US" sz="1600" cap="small" dirty="0" smtClean="0"/>
              <a:t>am</a:t>
            </a:r>
            <a:r>
              <a:rPr lang="en-US" sz="1600" dirty="0" smtClean="0"/>
              <a:t>) and trough (8 </a:t>
            </a:r>
            <a:r>
              <a:rPr lang="en-US" sz="1600" cap="small" dirty="0" smtClean="0"/>
              <a:t>am</a:t>
            </a:r>
            <a:r>
              <a:rPr lang="en-US" sz="1600" dirty="0" smtClean="0"/>
              <a:t>) effect.</a:t>
            </a:r>
          </a:p>
          <a:p>
            <a:pPr>
              <a:spcBef>
                <a:spcPts val="1200"/>
              </a:spcBef>
              <a:buNone/>
            </a:pPr>
            <a:r>
              <a:rPr lang="en-US" sz="1600" dirty="0" smtClean="0"/>
              <a:t> </a:t>
            </a:r>
            <a:endParaRPr lang="en-US" sz="1600" dirty="0"/>
          </a:p>
        </p:txBody>
      </p:sp>
      <p:sp>
        <p:nvSpPr>
          <p:cNvPr id="10" name="TextBox 9"/>
          <p:cNvSpPr txBox="1"/>
          <p:nvPr/>
        </p:nvSpPr>
        <p:spPr>
          <a:xfrm>
            <a:off x="3593690" y="2222089"/>
            <a:ext cx="1487908" cy="276999"/>
          </a:xfrm>
          <a:prstGeom prst="rect">
            <a:avLst/>
          </a:prstGeom>
          <a:noFill/>
        </p:spPr>
        <p:txBody>
          <a:bodyPr wrap="none" rtlCol="0">
            <a:spAutoFit/>
          </a:bodyPr>
          <a:lstStyle/>
          <a:p>
            <a:r>
              <a:rPr lang="en-US" sz="1200" i="1" dirty="0" smtClean="0">
                <a:solidFill>
                  <a:schemeClr val="bg1"/>
                </a:solidFill>
                <a:effectLst>
                  <a:outerShdw blurRad="38100" dist="38100" dir="2700000" algn="tl">
                    <a:srgbClr val="000000">
                      <a:alpha val="43137"/>
                    </a:srgbClr>
                  </a:outerShdw>
                </a:effectLst>
              </a:rPr>
              <a:t>P</a:t>
            </a:r>
            <a:r>
              <a:rPr lang="en-US" sz="1200" dirty="0" smtClean="0">
                <a:solidFill>
                  <a:schemeClr val="bg1"/>
                </a:solidFill>
                <a:effectLst>
                  <a:outerShdw blurRad="38100" dist="38100" dir="2700000" algn="tl">
                    <a:srgbClr val="000000">
                      <a:alpha val="43137"/>
                    </a:srgbClr>
                  </a:outerShdw>
                </a:effectLst>
              </a:rPr>
              <a:t> = .028 </a:t>
            </a:r>
            <a:r>
              <a:rPr lang="en-US" sz="1200" dirty="0" err="1" smtClean="0">
                <a:solidFill>
                  <a:schemeClr val="bg1"/>
                </a:solidFill>
                <a:effectLst>
                  <a:outerShdw blurRad="38100" dist="38100" dir="2700000" algn="tl">
                    <a:srgbClr val="000000">
                      <a:alpha val="43137"/>
                    </a:srgbClr>
                  </a:outerShdw>
                </a:effectLst>
              </a:rPr>
              <a:t>vs</a:t>
            </a:r>
            <a:r>
              <a:rPr lang="en-US" sz="1200" dirty="0" smtClean="0">
                <a:solidFill>
                  <a:schemeClr val="bg1"/>
                </a:solidFill>
                <a:effectLst>
                  <a:outerShdw blurRad="38100" dist="38100" dir="2700000" algn="tl">
                    <a:srgbClr val="000000">
                      <a:alpha val="43137"/>
                    </a:srgbClr>
                  </a:outerShdw>
                </a:effectLst>
              </a:rPr>
              <a:t> </a:t>
            </a:r>
            <a:r>
              <a:rPr lang="en-US" sz="1200" dirty="0" err="1" smtClean="0">
                <a:solidFill>
                  <a:schemeClr val="bg1"/>
                </a:solidFill>
                <a:effectLst>
                  <a:outerShdw blurRad="38100" dist="38100" dir="2700000" algn="tl">
                    <a:srgbClr val="000000">
                      <a:alpha val="43137"/>
                    </a:srgbClr>
                  </a:outerShdw>
                </a:effectLst>
              </a:rPr>
              <a:t>timolol</a:t>
            </a:r>
            <a:r>
              <a:rPr lang="en-US" sz="1200" dirty="0" smtClean="0">
                <a:solidFill>
                  <a:schemeClr val="bg1"/>
                </a:solidFill>
                <a:effectLst>
                  <a:outerShdw blurRad="38100" dist="38100" dir="2700000" algn="tl">
                    <a:srgbClr val="000000">
                      <a:alpha val="43137"/>
                    </a:srgbClr>
                  </a:outerShdw>
                </a:effectLst>
              </a:rPr>
              <a:t>.</a:t>
            </a:r>
            <a:endParaRPr lang="en-US" sz="1200" dirty="0">
              <a:solidFill>
                <a:schemeClr val="bg1"/>
              </a:solidFill>
              <a:effectLst>
                <a:outerShdw blurRad="38100" dist="38100" dir="2700000" algn="tl">
                  <a:srgbClr val="000000">
                    <a:alpha val="43137"/>
                  </a:srgbClr>
                </a:outerShdw>
              </a:effectLst>
            </a:endParaRPr>
          </a:p>
        </p:txBody>
      </p:sp>
      <p:graphicFrame>
        <p:nvGraphicFramePr>
          <p:cNvPr id="11" name="Content Placeholder 6"/>
          <p:cNvGraphicFramePr>
            <a:graphicFrameLocks noGrp="1"/>
          </p:cNvGraphicFramePr>
          <p:nvPr/>
        </p:nvGraphicFramePr>
        <p:xfrm>
          <a:off x="1664993" y="1715027"/>
          <a:ext cx="5796294" cy="3760838"/>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p:cNvSpPr txBox="1"/>
          <p:nvPr/>
        </p:nvSpPr>
        <p:spPr>
          <a:xfrm>
            <a:off x="1528339" y="1317522"/>
            <a:ext cx="6314806" cy="369332"/>
          </a:xfrm>
          <a:prstGeom prst="rect">
            <a:avLst/>
          </a:prstGeom>
          <a:noFill/>
        </p:spPr>
        <p:txBody>
          <a:bodyPr wrap="none" rtlCol="0">
            <a:spAutoFit/>
          </a:bodyPr>
          <a:lstStyle/>
          <a:p>
            <a:r>
              <a:rPr lang="en-US" b="1" dirty="0" smtClean="0">
                <a:solidFill>
                  <a:schemeClr val="bg1"/>
                </a:solidFill>
                <a:effectLst>
                  <a:outerShdw blurRad="38100" dist="38100" dir="2700000" algn="tl">
                    <a:srgbClr val="000000">
                      <a:alpha val="43137"/>
                    </a:srgbClr>
                  </a:outerShdw>
                </a:effectLst>
              </a:rPr>
              <a:t>Patients With IOP &lt; 18 mm Hg at </a:t>
            </a:r>
            <a:r>
              <a:rPr lang="en-US" b="1" u="sng" dirty="0" smtClean="0">
                <a:solidFill>
                  <a:schemeClr val="bg1"/>
                </a:solidFill>
                <a:effectLst>
                  <a:outerShdw blurRad="38100" dist="38100" dir="2700000" algn="tl">
                    <a:srgbClr val="000000">
                      <a:alpha val="43137"/>
                    </a:srgbClr>
                  </a:outerShdw>
                </a:effectLst>
              </a:rPr>
              <a:t>Both Peak and Trough</a:t>
            </a:r>
            <a:endParaRPr lang="en-US" b="1" u="sng" dirty="0">
              <a:solidFill>
                <a:schemeClr val="bg1"/>
              </a:solidFill>
              <a:effectLst>
                <a:outerShdw blurRad="38100" dist="38100" dir="2700000" algn="tl">
                  <a:srgbClr val="000000">
                    <a:alpha val="43137"/>
                  </a:srgbClr>
                </a:outerShdw>
              </a:effectLst>
            </a:endParaRPr>
          </a:p>
        </p:txBody>
      </p:sp>
      <p:sp>
        <p:nvSpPr>
          <p:cNvPr id="16" name="TextBox 1"/>
          <p:cNvSpPr txBox="1"/>
          <p:nvPr/>
        </p:nvSpPr>
        <p:spPr>
          <a:xfrm>
            <a:off x="5593939" y="4477530"/>
            <a:ext cx="1003213" cy="9144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dirty="0" err="1" smtClean="0">
                <a:solidFill>
                  <a:srgbClr val="FFFFFF"/>
                </a:solidFill>
                <a:effectLst>
                  <a:outerShdw blurRad="38100" dist="38100" dir="2700000" algn="tl">
                    <a:srgbClr val="000000">
                      <a:alpha val="43137"/>
                    </a:srgbClr>
                  </a:outerShdw>
                </a:effectLst>
              </a:rPr>
              <a:t>Timolol</a:t>
            </a:r>
            <a:r>
              <a:rPr lang="en-US" sz="1400" dirty="0" smtClean="0">
                <a:solidFill>
                  <a:srgbClr val="FFFFFF"/>
                </a:solidFill>
                <a:effectLst>
                  <a:outerShdw blurRad="38100" dist="38100" dir="2700000" algn="tl">
                    <a:srgbClr val="000000">
                      <a:alpha val="43137"/>
                    </a:srgbClr>
                  </a:outerShdw>
                </a:effectLst>
              </a:rPr>
              <a:t> </a:t>
            </a:r>
            <a:br>
              <a:rPr lang="en-US" sz="1400" dirty="0" smtClean="0">
                <a:solidFill>
                  <a:srgbClr val="FFFFFF"/>
                </a:solidFill>
                <a:effectLst>
                  <a:outerShdw blurRad="38100" dist="38100" dir="2700000" algn="tl">
                    <a:srgbClr val="000000">
                      <a:alpha val="43137"/>
                    </a:srgbClr>
                  </a:outerShdw>
                </a:effectLst>
              </a:rPr>
            </a:br>
            <a:r>
              <a:rPr lang="en-US" sz="1400" dirty="0" smtClean="0">
                <a:solidFill>
                  <a:srgbClr val="FFFFFF"/>
                </a:solidFill>
                <a:effectLst>
                  <a:outerShdw blurRad="38100" dist="38100" dir="2700000" algn="tl">
                    <a:srgbClr val="000000">
                      <a:alpha val="43137"/>
                    </a:srgbClr>
                  </a:outerShdw>
                </a:effectLst>
              </a:rPr>
              <a:t>(n = 94)</a:t>
            </a:r>
            <a:br>
              <a:rPr lang="en-US" sz="1400" dirty="0" smtClean="0">
                <a:solidFill>
                  <a:srgbClr val="FFFFFF"/>
                </a:solidFill>
                <a:effectLst>
                  <a:outerShdw blurRad="38100" dist="38100" dir="2700000" algn="tl">
                    <a:srgbClr val="000000">
                      <a:alpha val="43137"/>
                    </a:srgbClr>
                  </a:outerShdw>
                </a:effectLst>
              </a:rPr>
            </a:br>
            <a:endParaRPr lang="en-US" sz="1400" dirty="0">
              <a:solidFill>
                <a:srgbClr val="FFFFFF"/>
              </a:solidFill>
              <a:effectLst>
                <a:outerShdw blurRad="38100" dist="38100" dir="2700000" algn="tl">
                  <a:srgbClr val="000000">
                    <a:alpha val="43137"/>
                  </a:srgbClr>
                </a:outerShdw>
              </a:effectLst>
            </a:endParaRPr>
          </a:p>
        </p:txBody>
      </p:sp>
      <p:sp>
        <p:nvSpPr>
          <p:cNvPr id="17" name="TextBox 1"/>
          <p:cNvSpPr txBox="1"/>
          <p:nvPr/>
        </p:nvSpPr>
        <p:spPr>
          <a:xfrm>
            <a:off x="3587562" y="4477530"/>
            <a:ext cx="1327355" cy="9733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err="1" smtClean="0">
                <a:solidFill>
                  <a:schemeClr val="bg1"/>
                </a:solidFill>
                <a:effectLst>
                  <a:outerShdw blurRad="38100" dist="38100" dir="2700000" algn="tl">
                    <a:srgbClr val="000000">
                      <a:alpha val="43137"/>
                    </a:srgbClr>
                  </a:outerShdw>
                </a:effectLst>
              </a:rPr>
              <a:t>Combigan</a:t>
            </a:r>
            <a:r>
              <a:rPr lang="en-US" sz="1400" baseline="30000" dirty="0" smtClean="0">
                <a:solidFill>
                  <a:schemeClr val="bg1"/>
                </a:solidFill>
                <a:effectLst>
                  <a:outerShdw blurRad="38100" dist="38100" dir="2700000" algn="tl">
                    <a:srgbClr val="000000">
                      <a:alpha val="43137"/>
                    </a:srgbClr>
                  </a:outerShdw>
                </a:effectLst>
              </a:rPr>
              <a:t>® </a:t>
            </a:r>
            <a:r>
              <a:rPr lang="en-US" sz="1400" dirty="0" smtClean="0">
                <a:solidFill>
                  <a:schemeClr val="bg1"/>
                </a:solidFill>
                <a:effectLst>
                  <a:outerShdw blurRad="38100" dist="38100" dir="2700000" algn="tl">
                    <a:srgbClr val="000000">
                      <a:alpha val="43137"/>
                    </a:srgbClr>
                  </a:outerShdw>
                </a:effectLst>
              </a:rPr>
              <a:t/>
            </a:r>
            <a:br>
              <a:rPr lang="en-US" sz="1400" dirty="0" smtClean="0">
                <a:solidFill>
                  <a:schemeClr val="bg1"/>
                </a:solidFill>
                <a:effectLst>
                  <a:outerShdw blurRad="38100" dist="38100" dir="2700000" algn="tl">
                    <a:srgbClr val="000000">
                      <a:alpha val="43137"/>
                    </a:srgbClr>
                  </a:outerShdw>
                </a:effectLst>
              </a:rPr>
            </a:br>
            <a:r>
              <a:rPr lang="en-US" sz="1400" dirty="0" smtClean="0">
                <a:solidFill>
                  <a:schemeClr val="bg1"/>
                </a:solidFill>
                <a:effectLst>
                  <a:outerShdw blurRad="38100" dist="38100" dir="2700000" algn="tl">
                    <a:srgbClr val="000000">
                      <a:alpha val="43137"/>
                    </a:srgbClr>
                  </a:outerShdw>
                </a:effectLst>
              </a:rPr>
              <a:t>(n = 94)</a:t>
            </a:r>
            <a:br>
              <a:rPr lang="en-US" sz="1400" dirty="0" smtClean="0">
                <a:solidFill>
                  <a:schemeClr val="bg1"/>
                </a:solidFill>
                <a:effectLst>
                  <a:outerShdw blurRad="38100" dist="38100" dir="2700000" algn="tl">
                    <a:srgbClr val="000000">
                      <a:alpha val="43137"/>
                    </a:srgbClr>
                  </a:outerShdw>
                </a:effectLst>
              </a:rPr>
            </a:br>
            <a:endParaRPr lang="en-US" sz="1400" dirty="0">
              <a:solidFill>
                <a:schemeClr val="bg1"/>
              </a:solidFill>
              <a:effectLst>
                <a:outerShdw blurRad="38100" dist="38100" dir="2700000" algn="tl">
                  <a:srgbClr val="000000">
                    <a:alpha val="43137"/>
                  </a:srgbClr>
                </a:outerShdw>
              </a:effectLst>
            </a:endParaRP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Assessment</a:t>
            </a:r>
            <a:endParaRPr lang="en-US" dirty="0"/>
          </a:p>
        </p:txBody>
      </p:sp>
      <p:sp>
        <p:nvSpPr>
          <p:cNvPr id="4" name="Content Placeholder 3"/>
          <p:cNvSpPr>
            <a:spLocks noGrp="1"/>
          </p:cNvSpPr>
          <p:nvPr>
            <p:ph sz="half" idx="2"/>
          </p:nvPr>
        </p:nvSpPr>
        <p:spPr>
          <a:xfrm>
            <a:off x="221227" y="5088207"/>
            <a:ext cx="8654692" cy="796412"/>
          </a:xfrm>
        </p:spPr>
        <p:txBody>
          <a:bodyPr/>
          <a:lstStyle/>
          <a:p>
            <a:pPr>
              <a:spcBef>
                <a:spcPts val="1200"/>
              </a:spcBef>
            </a:pPr>
            <a:r>
              <a:rPr lang="en-US" sz="1600" dirty="0" smtClean="0"/>
              <a:t>Both adjunctive study treatments were well tolerated.</a:t>
            </a:r>
          </a:p>
          <a:p>
            <a:pPr>
              <a:spcBef>
                <a:spcPts val="1200"/>
              </a:spcBef>
            </a:pPr>
            <a:r>
              <a:rPr lang="en-US" sz="1600" dirty="0" smtClean="0"/>
              <a:t>The overall incidence of AEs and treatment-related AEs was low in both treatment groups. </a:t>
            </a:r>
          </a:p>
          <a:p>
            <a:pPr>
              <a:spcBef>
                <a:spcPts val="1200"/>
              </a:spcBef>
            </a:pPr>
            <a:r>
              <a:rPr lang="en-US" sz="1600" dirty="0" smtClean="0"/>
              <a:t>The rate of discontinuations due to AEs (not necessarily related to treatment) was 4.9% in the </a:t>
            </a:r>
            <a:r>
              <a:rPr lang="en-US" sz="1600" dirty="0" err="1" smtClean="0"/>
              <a:t>Combigan</a:t>
            </a:r>
            <a:r>
              <a:rPr lang="en-US" sz="1600" baseline="30000" dirty="0" smtClean="0"/>
              <a:t>® </a:t>
            </a:r>
            <a:r>
              <a:rPr lang="en-US" sz="1600" dirty="0" smtClean="0"/>
              <a:t>group and 2.0% in the timolol group.</a:t>
            </a:r>
            <a:endParaRPr lang="en-US" sz="1600" dirty="0"/>
          </a:p>
        </p:txBody>
      </p:sp>
      <p:graphicFrame>
        <p:nvGraphicFramePr>
          <p:cNvPr id="6" name="Content Placeholder 5"/>
          <p:cNvGraphicFramePr>
            <a:graphicFrameLocks/>
          </p:cNvGraphicFramePr>
          <p:nvPr/>
        </p:nvGraphicFramePr>
        <p:xfrm>
          <a:off x="339981" y="1828851"/>
          <a:ext cx="8347074" cy="2433320"/>
        </p:xfrm>
        <a:graphic>
          <a:graphicData uri="http://schemas.openxmlformats.org/drawingml/2006/table">
            <a:tbl>
              <a:tblPr firstRow="1" bandRow="1">
                <a:tableStyleId>{5C22544A-7EE6-4342-B048-85BDC9FD1C3A}</a:tableStyleId>
              </a:tblPr>
              <a:tblGrid>
                <a:gridCol w="2782358"/>
                <a:gridCol w="2782358"/>
                <a:gridCol w="2782358"/>
              </a:tblGrid>
              <a:tr h="370840">
                <a:tc>
                  <a:txBody>
                    <a:bodyPr/>
                    <a:lstStyle/>
                    <a:p>
                      <a:endParaRPr lang="en-US" sz="1600" dirty="0"/>
                    </a:p>
                  </a:txBody>
                  <a:tcPr>
                    <a:lnT w="12700" cap="flat" cmpd="sng" algn="ctr">
                      <a:solidFill>
                        <a:schemeClr val="tx1"/>
                      </a:solidFill>
                      <a:prstDash val="solid"/>
                      <a:round/>
                      <a:headEnd type="none" w="med" len="med"/>
                      <a:tailEnd type="none" w="med" len="med"/>
                    </a:lnT>
                    <a:solidFill>
                      <a:schemeClr val="accent1"/>
                    </a:solidFill>
                  </a:tcPr>
                </a:tc>
                <a:tc>
                  <a:txBody>
                    <a:bodyPr/>
                    <a:lstStyle/>
                    <a:p>
                      <a:pPr algn="ctr"/>
                      <a:r>
                        <a:rPr lang="en-US" sz="1600" dirty="0" err="1" smtClean="0"/>
                        <a:t>Combigan</a:t>
                      </a:r>
                      <a:r>
                        <a:rPr lang="en-US" sz="1600" baseline="30000" dirty="0" smtClean="0"/>
                        <a:t>® </a:t>
                      </a:r>
                      <a:r>
                        <a:rPr lang="en-US" sz="1600" b="1" dirty="0" smtClean="0">
                          <a:solidFill>
                            <a:schemeClr val="bg1"/>
                          </a:solidFill>
                        </a:rPr>
                        <a:t/>
                      </a:r>
                      <a:br>
                        <a:rPr lang="en-US" sz="1600" b="1" dirty="0" smtClean="0">
                          <a:solidFill>
                            <a:schemeClr val="bg1"/>
                          </a:solidFill>
                        </a:rPr>
                      </a:br>
                      <a:r>
                        <a:rPr lang="en-US" sz="1600" b="1" dirty="0" smtClean="0">
                          <a:solidFill>
                            <a:schemeClr val="bg1"/>
                          </a:solidFill>
                        </a:rPr>
                        <a:t>(n = 102)</a:t>
                      </a:r>
                      <a:endParaRPr lang="en-US" sz="1600" b="1" dirty="0">
                        <a:solidFill>
                          <a:schemeClr val="bg1"/>
                        </a:solidFill>
                      </a:endParaRPr>
                    </a:p>
                  </a:txBody>
                  <a:tcPr>
                    <a:lnT w="12700" cap="flat" cmpd="sng" algn="ctr">
                      <a:solidFill>
                        <a:schemeClr val="tx1"/>
                      </a:solidFill>
                      <a:prstDash val="solid"/>
                      <a:round/>
                      <a:headEnd type="none" w="med" len="med"/>
                      <a:tailEnd type="none" w="med" len="med"/>
                    </a:lnT>
                    <a:solidFill>
                      <a:schemeClr val="accent1"/>
                    </a:solidFill>
                  </a:tcPr>
                </a:tc>
                <a:tc>
                  <a:txBody>
                    <a:bodyPr/>
                    <a:lstStyle/>
                    <a:p>
                      <a:pPr algn="ctr"/>
                      <a:r>
                        <a:rPr lang="en-US" sz="1600" b="1" dirty="0" err="1" smtClean="0">
                          <a:solidFill>
                            <a:schemeClr val="bg1"/>
                          </a:solidFill>
                        </a:rPr>
                        <a:t>Timolol</a:t>
                      </a:r>
                      <a:r>
                        <a:rPr lang="en-US" sz="1600" b="1" dirty="0" smtClean="0">
                          <a:solidFill>
                            <a:schemeClr val="bg1"/>
                          </a:solidFill>
                        </a:rPr>
                        <a:t> </a:t>
                      </a:r>
                      <a:br>
                        <a:rPr lang="en-US" sz="1600" b="1" dirty="0" smtClean="0">
                          <a:solidFill>
                            <a:schemeClr val="bg1"/>
                          </a:solidFill>
                        </a:rPr>
                      </a:br>
                      <a:r>
                        <a:rPr lang="en-US" sz="1600" b="1" dirty="0" smtClean="0">
                          <a:solidFill>
                            <a:schemeClr val="bg1"/>
                          </a:solidFill>
                        </a:rPr>
                        <a:t>(n = 102)</a:t>
                      </a:r>
                      <a:endParaRPr lang="en-US" sz="1600" b="1" dirty="0">
                        <a:solidFill>
                          <a:schemeClr val="bg1"/>
                        </a:solidFill>
                      </a:endParaRPr>
                    </a:p>
                  </a:txBody>
                  <a:tcPr>
                    <a:lnT w="12700" cap="flat" cmpd="sng" algn="ctr">
                      <a:solidFill>
                        <a:schemeClr val="tx1"/>
                      </a:solidFill>
                      <a:prstDash val="solid"/>
                      <a:round/>
                      <a:headEnd type="none" w="med" len="med"/>
                      <a:tailEnd type="none" w="med" len="med"/>
                    </a:lnT>
                    <a:solidFill>
                      <a:schemeClr val="accent1"/>
                    </a:solidFill>
                  </a:tcPr>
                </a:tc>
              </a:tr>
              <a:tr h="370840">
                <a:tc>
                  <a:txBody>
                    <a:bodyPr/>
                    <a:lstStyle/>
                    <a:p>
                      <a:r>
                        <a:rPr lang="en-US" sz="1600" dirty="0" smtClean="0"/>
                        <a:t>Any AE</a:t>
                      </a:r>
                      <a:endParaRPr lang="en-US" sz="1600" dirty="0"/>
                    </a:p>
                  </a:txBody>
                  <a:tcPr/>
                </a:tc>
                <a:tc>
                  <a:txBody>
                    <a:bodyPr/>
                    <a:lstStyle/>
                    <a:p>
                      <a:pPr marL="731520"/>
                      <a:r>
                        <a:rPr lang="en-US" sz="1600" dirty="0" smtClean="0"/>
                        <a:t>15 (14.7%)</a:t>
                      </a:r>
                      <a:endParaRPr lang="en-US" sz="1600" dirty="0"/>
                    </a:p>
                  </a:txBody>
                  <a:tcPr/>
                </a:tc>
                <a:tc>
                  <a:txBody>
                    <a:bodyPr/>
                    <a:lstStyle/>
                    <a:p>
                      <a:pPr marL="731520"/>
                      <a:r>
                        <a:rPr lang="en-US" sz="1600" dirty="0" smtClean="0"/>
                        <a:t>12 (11.8%)</a:t>
                      </a:r>
                      <a:endParaRPr lang="en-US" sz="1600" dirty="0"/>
                    </a:p>
                  </a:txBody>
                  <a:tcPr/>
                </a:tc>
              </a:tr>
              <a:tr h="370840">
                <a:tc>
                  <a:txBody>
                    <a:bodyPr/>
                    <a:lstStyle/>
                    <a:p>
                      <a:r>
                        <a:rPr lang="en-US" sz="1600" dirty="0" smtClean="0"/>
                        <a:t>Treatment-related AE </a:t>
                      </a:r>
                      <a:endParaRPr lang="en-US" sz="1600" dirty="0"/>
                    </a:p>
                  </a:txBody>
                  <a:tcPr/>
                </a:tc>
                <a:tc>
                  <a:txBody>
                    <a:bodyPr/>
                    <a:lstStyle/>
                    <a:p>
                      <a:pPr marL="731520"/>
                      <a:r>
                        <a:rPr lang="en-US" sz="1600" dirty="0" smtClean="0"/>
                        <a:t>10 (9.8%)</a:t>
                      </a:r>
                      <a:endParaRPr lang="en-US" sz="1600" dirty="0"/>
                    </a:p>
                  </a:txBody>
                  <a:tcPr/>
                </a:tc>
                <a:tc>
                  <a:txBody>
                    <a:bodyPr/>
                    <a:lstStyle/>
                    <a:p>
                      <a:pPr marL="731520"/>
                      <a:r>
                        <a:rPr lang="en-US" sz="1600" dirty="0" smtClean="0"/>
                        <a:t>  4 (3.9%)</a:t>
                      </a:r>
                      <a:endParaRPr lang="en-US" sz="1600" dirty="0"/>
                    </a:p>
                  </a:txBody>
                  <a:tcPr/>
                </a:tc>
              </a:tr>
              <a:tr h="370840">
                <a:tc>
                  <a:txBody>
                    <a:bodyPr/>
                    <a:lstStyle/>
                    <a:p>
                      <a:r>
                        <a:rPr lang="en-US" sz="1600" dirty="0" smtClean="0"/>
                        <a:t>Ocular AE</a:t>
                      </a:r>
                      <a:endParaRPr lang="en-US" sz="1600" dirty="0"/>
                    </a:p>
                  </a:txBody>
                  <a:tcPr/>
                </a:tc>
                <a:tc>
                  <a:txBody>
                    <a:bodyPr/>
                    <a:lstStyle/>
                    <a:p>
                      <a:pPr marL="731520"/>
                      <a:r>
                        <a:rPr lang="en-US" sz="1600" dirty="0" smtClean="0"/>
                        <a:t>  9 (8.8%)</a:t>
                      </a:r>
                      <a:endParaRPr lang="en-US" sz="1600" dirty="0"/>
                    </a:p>
                  </a:txBody>
                  <a:tcPr/>
                </a:tc>
                <a:tc>
                  <a:txBody>
                    <a:bodyPr/>
                    <a:lstStyle/>
                    <a:p>
                      <a:pPr marL="731520"/>
                      <a:r>
                        <a:rPr lang="en-US" sz="1600" dirty="0" smtClean="0"/>
                        <a:t>  6 (5.9%)</a:t>
                      </a:r>
                      <a:endParaRPr lang="en-US" sz="1600" dirty="0"/>
                    </a:p>
                  </a:txBody>
                  <a:tcPr/>
                </a:tc>
              </a:tr>
              <a:tr h="370840">
                <a:tc>
                  <a:txBody>
                    <a:bodyPr/>
                    <a:lstStyle/>
                    <a:p>
                      <a:r>
                        <a:rPr lang="en-US" sz="1600" dirty="0" smtClean="0"/>
                        <a:t>Treatment-related</a:t>
                      </a:r>
                      <a:r>
                        <a:rPr lang="en-US" sz="1600" baseline="0" dirty="0" smtClean="0"/>
                        <a:t> ocular AE</a:t>
                      </a:r>
                      <a:endParaRPr lang="en-US" sz="1600" dirty="0"/>
                    </a:p>
                  </a:txBody>
                  <a:tcPr/>
                </a:tc>
                <a:tc>
                  <a:txBody>
                    <a:bodyPr/>
                    <a:lstStyle/>
                    <a:p>
                      <a:pPr marL="731520"/>
                      <a:r>
                        <a:rPr lang="en-US" sz="1600" dirty="0" smtClean="0"/>
                        <a:t>  8 (7.8%)</a:t>
                      </a:r>
                      <a:endParaRPr lang="en-US" sz="1600" dirty="0"/>
                    </a:p>
                  </a:txBody>
                  <a:tcPr/>
                </a:tc>
                <a:tc>
                  <a:txBody>
                    <a:bodyPr/>
                    <a:lstStyle/>
                    <a:p>
                      <a:pPr marL="731520"/>
                      <a:r>
                        <a:rPr lang="en-US" sz="1600" dirty="0" smtClean="0"/>
                        <a:t>  4 (3.9%)</a:t>
                      </a:r>
                      <a:endParaRPr lang="en-US" sz="1600" dirty="0"/>
                    </a:p>
                  </a:txBody>
                  <a:tcPr/>
                </a:tc>
              </a:tr>
              <a:tr h="370840">
                <a:tc>
                  <a:txBody>
                    <a:bodyPr/>
                    <a:lstStyle/>
                    <a:p>
                      <a:r>
                        <a:rPr lang="en-US" sz="1600" dirty="0" smtClean="0"/>
                        <a:t>Serious AE</a:t>
                      </a:r>
                      <a:endParaRPr lang="en-US" sz="1600" dirty="0"/>
                    </a:p>
                  </a:txBody>
                  <a:tcPr/>
                </a:tc>
                <a:tc>
                  <a:txBody>
                    <a:bodyPr/>
                    <a:lstStyle/>
                    <a:p>
                      <a:pPr marL="731520"/>
                      <a:r>
                        <a:rPr lang="en-US" sz="1600" dirty="0" smtClean="0"/>
                        <a:t>  0 (0.0%)</a:t>
                      </a:r>
                      <a:endParaRPr lang="en-US" sz="1600" dirty="0"/>
                    </a:p>
                  </a:txBody>
                  <a:tcPr/>
                </a:tc>
                <a:tc>
                  <a:txBody>
                    <a:bodyPr/>
                    <a:lstStyle/>
                    <a:p>
                      <a:pPr marL="731520"/>
                      <a:r>
                        <a:rPr lang="en-US" sz="1600" dirty="0" smtClean="0"/>
                        <a:t>  1 (1.0%)</a:t>
                      </a:r>
                      <a:r>
                        <a:rPr lang="en-US" sz="1600" baseline="30000" dirty="0" smtClean="0"/>
                        <a:t>a</a:t>
                      </a:r>
                      <a:endParaRPr lang="en-US" sz="1600" baseline="30000" dirty="0"/>
                    </a:p>
                  </a:txBody>
                  <a:tcPr/>
                </a:tc>
              </a:tr>
            </a:tbl>
          </a:graphicData>
        </a:graphic>
      </p:graphicFrame>
      <p:sp>
        <p:nvSpPr>
          <p:cNvPr id="7" name="TextBox 6"/>
          <p:cNvSpPr txBox="1"/>
          <p:nvPr/>
        </p:nvSpPr>
        <p:spPr>
          <a:xfrm>
            <a:off x="368711" y="1327355"/>
            <a:ext cx="4010457" cy="369332"/>
          </a:xfrm>
          <a:prstGeom prst="rect">
            <a:avLst/>
          </a:prstGeom>
          <a:noFill/>
        </p:spPr>
        <p:txBody>
          <a:bodyPr wrap="none" rtlCol="0">
            <a:spAutoFit/>
          </a:bodyPr>
          <a:lstStyle/>
          <a:p>
            <a:r>
              <a:rPr lang="en-US" b="1" dirty="0" smtClean="0">
                <a:solidFill>
                  <a:schemeClr val="bg1"/>
                </a:solidFill>
              </a:rPr>
              <a:t>Incidence of Adverse Events, n (%)</a:t>
            </a:r>
            <a:endParaRPr lang="en-US" b="1" dirty="0">
              <a:solidFill>
                <a:schemeClr val="bg1"/>
              </a:solidFill>
            </a:endParaRPr>
          </a:p>
        </p:txBody>
      </p:sp>
      <p:sp>
        <p:nvSpPr>
          <p:cNvPr id="8" name="TextBox 7"/>
          <p:cNvSpPr txBox="1"/>
          <p:nvPr/>
        </p:nvSpPr>
        <p:spPr>
          <a:xfrm>
            <a:off x="353961" y="4409768"/>
            <a:ext cx="3050835" cy="276999"/>
          </a:xfrm>
          <a:prstGeom prst="rect">
            <a:avLst/>
          </a:prstGeom>
          <a:noFill/>
        </p:spPr>
        <p:txBody>
          <a:bodyPr wrap="none" rtlCol="0">
            <a:spAutoFit/>
          </a:bodyPr>
          <a:lstStyle/>
          <a:p>
            <a:r>
              <a:rPr lang="en-US" sz="1200" baseline="30000" dirty="0" smtClean="0">
                <a:solidFill>
                  <a:schemeClr val="bg1"/>
                </a:solidFill>
              </a:rPr>
              <a:t>a</a:t>
            </a:r>
            <a:r>
              <a:rPr lang="en-US" sz="1200" dirty="0" smtClean="0">
                <a:solidFill>
                  <a:schemeClr val="bg1"/>
                </a:solidFill>
              </a:rPr>
              <a:t> Determined to be unrelated to treatment.</a:t>
            </a:r>
            <a:endParaRPr lang="en-US" sz="1200" dirty="0">
              <a:solidFill>
                <a:schemeClr val="bg1"/>
              </a:solidFill>
            </a:endParaRP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980" y="0"/>
            <a:ext cx="8890819" cy="1100138"/>
          </a:xfrm>
        </p:spPr>
        <p:txBody>
          <a:bodyPr/>
          <a:lstStyle/>
          <a:p>
            <a:r>
              <a:rPr lang="en-US" dirty="0" smtClean="0"/>
              <a:t>Discussion</a:t>
            </a:r>
            <a:endParaRPr lang="en-US" dirty="0"/>
          </a:p>
        </p:txBody>
      </p:sp>
      <p:sp>
        <p:nvSpPr>
          <p:cNvPr id="3" name="Content Placeholder 2"/>
          <p:cNvSpPr>
            <a:spLocks noGrp="1"/>
          </p:cNvSpPr>
          <p:nvPr>
            <p:ph idx="1"/>
          </p:nvPr>
        </p:nvSpPr>
        <p:spPr>
          <a:xfrm>
            <a:off x="228600" y="1371600"/>
            <a:ext cx="8458200" cy="5016500"/>
          </a:xfrm>
        </p:spPr>
        <p:txBody>
          <a:bodyPr/>
          <a:lstStyle/>
          <a:p>
            <a:pPr lvl="0"/>
            <a:r>
              <a:rPr lang="en-US" sz="1600" dirty="0" smtClean="0"/>
              <a:t>Achievement of a low target IOP minimizes the risk of vision loss in glaucoma.</a:t>
            </a:r>
            <a:r>
              <a:rPr lang="en-US" sz="1600" baseline="30000" dirty="0" smtClean="0"/>
              <a:t>6,7</a:t>
            </a:r>
            <a:endParaRPr lang="en-US" sz="1600" dirty="0" smtClean="0"/>
          </a:p>
          <a:p>
            <a:pPr lvl="0"/>
            <a:r>
              <a:rPr lang="en-US" sz="1600" dirty="0" smtClean="0"/>
              <a:t>For patients using a PGA who need lower IOP, the addition of a fixed combination provides substantial additional IOP lowering while adding only 1 bottle and </a:t>
            </a:r>
            <a:br>
              <a:rPr lang="en-US" sz="1600" dirty="0" smtClean="0"/>
            </a:br>
            <a:r>
              <a:rPr lang="en-US" sz="1600" dirty="0" smtClean="0"/>
              <a:t>2 drops to the patients’ daily regimen.</a:t>
            </a:r>
          </a:p>
          <a:p>
            <a:pPr lvl="0"/>
            <a:r>
              <a:rPr lang="en-US" sz="1600" dirty="0" smtClean="0"/>
              <a:t>In this study, glaucoma and OHT patients on latanoprost who added </a:t>
            </a:r>
            <a:r>
              <a:rPr lang="en-US" sz="1600" dirty="0" err="1" smtClean="0"/>
              <a:t>Combigan</a:t>
            </a:r>
            <a:r>
              <a:rPr lang="en-US" sz="1600" baseline="30000" dirty="0" smtClean="0"/>
              <a:t>®</a:t>
            </a:r>
            <a:r>
              <a:rPr lang="en-US" sz="1600" dirty="0" smtClean="0"/>
              <a:t> </a:t>
            </a:r>
            <a:r>
              <a:rPr lang="en-US" sz="1600" dirty="0" smtClean="0"/>
              <a:t>were significantly more likely that patients who added timolol alone to achieve IOP &lt; 18 mm Hg and 30% or larger reductions in IOP.</a:t>
            </a:r>
          </a:p>
          <a:p>
            <a:pPr lvl="0"/>
            <a:r>
              <a:rPr lang="en-US" sz="1600" dirty="0" smtClean="0"/>
              <a:t>Adjunctive </a:t>
            </a:r>
            <a:r>
              <a:rPr lang="en-US" sz="1600" dirty="0" err="1" smtClean="0"/>
              <a:t>Combigan</a:t>
            </a:r>
            <a:r>
              <a:rPr lang="en-US" sz="1600" baseline="30000" dirty="0" smtClean="0"/>
              <a:t>® </a:t>
            </a:r>
            <a:r>
              <a:rPr lang="en-US" sz="1600" dirty="0" smtClean="0"/>
              <a:t>provided an 8.3 mm Hg reduction in IOP at peak effect at week 12, approximately 2 mm Hg larger than the 6.2 mm Hg reduction provided by adjunctive timolol (</a:t>
            </a:r>
            <a:r>
              <a:rPr lang="en-US" sz="1600" i="1" dirty="0" smtClean="0"/>
              <a:t>P</a:t>
            </a:r>
            <a:r>
              <a:rPr lang="en-US" sz="1600" dirty="0" smtClean="0"/>
              <a:t> &lt; .001).</a:t>
            </a:r>
          </a:p>
          <a:p>
            <a:pPr lvl="1"/>
            <a:r>
              <a:rPr lang="en-US" sz="1600" dirty="0" smtClean="0"/>
              <a:t>The results are consistent with a previous study in which </a:t>
            </a:r>
            <a:r>
              <a:rPr lang="en-US" sz="1600" dirty="0" err="1" smtClean="0"/>
              <a:t>Combigan</a:t>
            </a:r>
            <a:r>
              <a:rPr lang="en-US" sz="1600" baseline="30000" dirty="0" smtClean="0"/>
              <a:t>®</a:t>
            </a:r>
            <a:r>
              <a:rPr lang="en-US" sz="1600" dirty="0" smtClean="0"/>
              <a:t> </a:t>
            </a:r>
            <a:r>
              <a:rPr lang="en-US" sz="1600" dirty="0" smtClean="0"/>
              <a:t>reduced IOP at least as effectively as fixed </a:t>
            </a:r>
            <a:r>
              <a:rPr lang="en-US" sz="1600" dirty="0" err="1" smtClean="0"/>
              <a:t>dorzolamide-timolol</a:t>
            </a:r>
            <a:r>
              <a:rPr lang="en-US" sz="1600" dirty="0" smtClean="0"/>
              <a:t> when used as adjunctive therapy to a PGA.</a:t>
            </a:r>
            <a:r>
              <a:rPr lang="en-US" sz="1600" baseline="30000" dirty="0" smtClean="0"/>
              <a:t>8</a:t>
            </a:r>
            <a:endParaRPr lang="en-US" sz="1600" dirty="0" smtClean="0"/>
          </a:p>
          <a:p>
            <a:pPr lvl="1"/>
            <a:r>
              <a:rPr lang="en-US" sz="1600" dirty="0" smtClean="0"/>
              <a:t>In both studies, adjunctive use of </a:t>
            </a:r>
            <a:r>
              <a:rPr lang="en-US" sz="1600" dirty="0" err="1" smtClean="0"/>
              <a:t>Combigan</a:t>
            </a:r>
            <a:r>
              <a:rPr lang="en-US" sz="1600" baseline="30000" dirty="0" smtClean="0"/>
              <a:t>®</a:t>
            </a:r>
            <a:r>
              <a:rPr lang="en-US" sz="1600" dirty="0" smtClean="0"/>
              <a:t> </a:t>
            </a:r>
            <a:r>
              <a:rPr lang="en-US" sz="1600" dirty="0" smtClean="0"/>
              <a:t>was well tolerated with few discontinuations due to adverse events.</a:t>
            </a:r>
          </a:p>
          <a:p>
            <a:pPr lvl="0"/>
            <a:r>
              <a:rPr lang="en-US" sz="1600" dirty="0" smtClean="0"/>
              <a:t>Adjunctive </a:t>
            </a:r>
            <a:r>
              <a:rPr lang="en-US" sz="1600" dirty="0" err="1" smtClean="0"/>
              <a:t>Combigan</a:t>
            </a:r>
            <a:r>
              <a:rPr lang="en-US" sz="1600" baseline="30000" dirty="0" smtClean="0"/>
              <a:t>®</a:t>
            </a:r>
            <a:r>
              <a:rPr lang="en-US" sz="1600" dirty="0" smtClean="0"/>
              <a:t> </a:t>
            </a:r>
            <a:r>
              <a:rPr lang="en-US" sz="1600" dirty="0" smtClean="0"/>
              <a:t>provides the IOP-lowering efficacy of 2 additional medications while minimizing the number of drops used to maintain compliance. </a:t>
            </a:r>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1_Blank Presentation">
  <a:themeElements>
    <a:clrScheme name="1_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ank Presentation">
      <a:majorFont>
        <a:latin typeface="Arial"/>
        <a:ea typeface=""/>
        <a:cs typeface="Times New Roman"/>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8_Default Design 13">
    <a:dk1>
      <a:srgbClr val="000000"/>
    </a:dk1>
    <a:lt1>
      <a:srgbClr val="B8BDC3"/>
    </a:lt1>
    <a:dk2>
      <a:srgbClr val="FFFFFF"/>
    </a:dk2>
    <a:lt2>
      <a:srgbClr val="000000"/>
    </a:lt2>
    <a:accent1>
      <a:srgbClr val="004481"/>
    </a:accent1>
    <a:accent2>
      <a:srgbClr val="669AD3"/>
    </a:accent2>
    <a:accent3>
      <a:srgbClr val="D8DBDE"/>
    </a:accent3>
    <a:accent4>
      <a:srgbClr val="000000"/>
    </a:accent4>
    <a:accent5>
      <a:srgbClr val="AAB0C1"/>
    </a:accent5>
    <a:accent6>
      <a:srgbClr val="5C8BBF"/>
    </a:accent6>
    <a:hlink>
      <a:srgbClr val="FF3399"/>
    </a:hlink>
    <a:folHlink>
      <a:srgbClr val="99CC00"/>
    </a:folHlink>
  </a:clrScheme>
  <a:fontScheme name="8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8_Default Design 13">
    <a:dk1>
      <a:srgbClr val="000000"/>
    </a:dk1>
    <a:lt1>
      <a:srgbClr val="B8BDC3"/>
    </a:lt1>
    <a:dk2>
      <a:srgbClr val="FFFFFF"/>
    </a:dk2>
    <a:lt2>
      <a:srgbClr val="000000"/>
    </a:lt2>
    <a:accent1>
      <a:srgbClr val="004481"/>
    </a:accent1>
    <a:accent2>
      <a:srgbClr val="669AD3"/>
    </a:accent2>
    <a:accent3>
      <a:srgbClr val="D8DBDE"/>
    </a:accent3>
    <a:accent4>
      <a:srgbClr val="000000"/>
    </a:accent4>
    <a:accent5>
      <a:srgbClr val="AAB0C1"/>
    </a:accent5>
    <a:accent6>
      <a:srgbClr val="5C8BBF"/>
    </a:accent6>
    <a:hlink>
      <a:srgbClr val="FF3399"/>
    </a:hlink>
    <a:folHlink>
      <a:srgbClr val="99CC00"/>
    </a:folHlink>
  </a:clrScheme>
  <a:fontScheme name="8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8_Default Design 13">
    <a:dk1>
      <a:srgbClr val="000000"/>
    </a:dk1>
    <a:lt1>
      <a:srgbClr val="B8BDC3"/>
    </a:lt1>
    <a:dk2>
      <a:srgbClr val="FFFFFF"/>
    </a:dk2>
    <a:lt2>
      <a:srgbClr val="000000"/>
    </a:lt2>
    <a:accent1>
      <a:srgbClr val="004481"/>
    </a:accent1>
    <a:accent2>
      <a:srgbClr val="669AD3"/>
    </a:accent2>
    <a:accent3>
      <a:srgbClr val="D8DBDE"/>
    </a:accent3>
    <a:accent4>
      <a:srgbClr val="000000"/>
    </a:accent4>
    <a:accent5>
      <a:srgbClr val="AAB0C1"/>
    </a:accent5>
    <a:accent6>
      <a:srgbClr val="5C8BBF"/>
    </a:accent6>
    <a:hlink>
      <a:srgbClr val="FF3399"/>
    </a:hlink>
    <a:folHlink>
      <a:srgbClr val="99CC00"/>
    </a:folHlink>
  </a:clrScheme>
  <a:fontScheme name="8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Beam</Template>
  <TotalTime>0</TotalTime>
  <Words>1486</Words>
  <Application>Microsoft Office PowerPoint</Application>
  <PresentationFormat>On-screen Show (4:3)</PresentationFormat>
  <Paragraphs>150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1_Blank Presentation</vt:lpstr>
      <vt:lpstr>12-Week, Randomized, Multicenter Study Comparing Fixed-Combination  Brimonidine-Timolol and Timolol as  Adjunctive Therapy to Latanoprost</vt:lpstr>
      <vt:lpstr>Introduction</vt:lpstr>
      <vt:lpstr>Methods</vt:lpstr>
      <vt:lpstr>Results: Patient Population and Disposition</vt:lpstr>
      <vt:lpstr>Results: Mean Change From Latanoprost Baseline IOP at 10 am, Week 12 (Primary Endpoint)</vt:lpstr>
      <vt:lpstr>Results: Percentage of Patients Achieving ≥ 30% Reduction in IOP From Latanoprost Baseline at Week 12 </vt:lpstr>
      <vt:lpstr>Results: Percentage of Patients Achieving IOP  &lt; 18 mm Hg at Week 12 </vt:lpstr>
      <vt:lpstr>Safety Assessment</vt:lpstr>
      <vt:lpstr>Discussion</vt:lpstr>
      <vt:lpstr>Conclusions</vt:lpstr>
      <vt:lpstr>References</vt:lpstr>
      <vt:lpstr>Author Bio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Ocular Surface Disease</dc:title>
  <dc:creator>Robert D. Fechtner, MD</dc:creator>
  <cp:lastModifiedBy>rice_carolyn</cp:lastModifiedBy>
  <cp:revision>70</cp:revision>
  <dcterms:created xsi:type="dcterms:W3CDTF">2009-05-22T00:01:25Z</dcterms:created>
  <dcterms:modified xsi:type="dcterms:W3CDTF">2010-03-19T23:34:20Z</dcterms:modified>
</cp:coreProperties>
</file>